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3"/>
  </p:notesMasterIdLst>
  <p:sldIdLst>
    <p:sldId id="258" r:id="rId6"/>
    <p:sldId id="368" r:id="rId7"/>
    <p:sldId id="380" r:id="rId8"/>
    <p:sldId id="369" r:id="rId9"/>
    <p:sldId id="373" r:id="rId10"/>
    <p:sldId id="427" r:id="rId11"/>
    <p:sldId id="428" r:id="rId12"/>
    <p:sldId id="370" r:id="rId13"/>
    <p:sldId id="375" r:id="rId14"/>
    <p:sldId id="374" r:id="rId15"/>
    <p:sldId id="376" r:id="rId16"/>
    <p:sldId id="372" r:id="rId17"/>
    <p:sldId id="377" r:id="rId18"/>
    <p:sldId id="401" r:id="rId19"/>
    <p:sldId id="400" r:id="rId20"/>
    <p:sldId id="408" r:id="rId21"/>
    <p:sldId id="409" r:id="rId22"/>
    <p:sldId id="410" r:id="rId23"/>
    <p:sldId id="378" r:id="rId24"/>
    <p:sldId id="379" r:id="rId25"/>
    <p:sldId id="411" r:id="rId26"/>
    <p:sldId id="413" r:id="rId27"/>
    <p:sldId id="412" r:id="rId28"/>
    <p:sldId id="417" r:id="rId29"/>
    <p:sldId id="418" r:id="rId30"/>
    <p:sldId id="419" r:id="rId31"/>
    <p:sldId id="416" r:id="rId32"/>
    <p:sldId id="384" r:id="rId33"/>
    <p:sldId id="414" r:id="rId34"/>
    <p:sldId id="403" r:id="rId35"/>
    <p:sldId id="415" r:id="rId36"/>
    <p:sldId id="393" r:id="rId37"/>
    <p:sldId id="429" r:id="rId38"/>
    <p:sldId id="430" r:id="rId39"/>
    <p:sldId id="424" r:id="rId40"/>
    <p:sldId id="426" r:id="rId41"/>
    <p:sldId id="425" r:id="rId42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00B3C2F-A494-44F4-9224-A5C200D507A5}">
          <p14:sldIdLst>
            <p14:sldId id="258"/>
            <p14:sldId id="368"/>
            <p14:sldId id="380"/>
            <p14:sldId id="369"/>
            <p14:sldId id="373"/>
            <p14:sldId id="427"/>
            <p14:sldId id="428"/>
            <p14:sldId id="370"/>
            <p14:sldId id="375"/>
            <p14:sldId id="374"/>
            <p14:sldId id="376"/>
            <p14:sldId id="372"/>
            <p14:sldId id="377"/>
            <p14:sldId id="401"/>
            <p14:sldId id="400"/>
            <p14:sldId id="408"/>
            <p14:sldId id="409"/>
            <p14:sldId id="410"/>
            <p14:sldId id="378"/>
            <p14:sldId id="379"/>
            <p14:sldId id="411"/>
            <p14:sldId id="413"/>
            <p14:sldId id="412"/>
            <p14:sldId id="417"/>
            <p14:sldId id="418"/>
            <p14:sldId id="419"/>
            <p14:sldId id="416"/>
            <p14:sldId id="384"/>
            <p14:sldId id="414"/>
            <p14:sldId id="403"/>
            <p14:sldId id="415"/>
            <p14:sldId id="393"/>
            <p14:sldId id="429"/>
            <p14:sldId id="430"/>
            <p14:sldId id="424"/>
            <p14:sldId id="426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711" autoAdjust="0"/>
  </p:normalViewPr>
  <p:slideViewPr>
    <p:cSldViewPr snapToGrid="0">
      <p:cViewPr varScale="1">
        <p:scale>
          <a:sx n="70" d="100"/>
          <a:sy n="70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'Ingreso tsu'!$C$2</c:f>
              <c:strCache>
                <c:ptCount val="1"/>
                <c:pt idx="0">
                  <c:v>Sep-Dic 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364261168384879E-3"/>
                  <c:y val="6.0263646334961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40-4DFD-9F52-A8CBD96BA51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8728522336771016E-3"/>
                  <c:y val="3.01318231674809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40-4DFD-9F52-A8CBD96BA5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'Ingreso tsu'!$C$3:$C$15</c:f>
              <c:numCache>
                <c:formatCode>General</c:formatCode>
                <c:ptCount val="13"/>
                <c:pt idx="0">
                  <c:v>72</c:v>
                </c:pt>
                <c:pt idx="1">
                  <c:v>119</c:v>
                </c:pt>
                <c:pt idx="2">
                  <c:v>192</c:v>
                </c:pt>
                <c:pt idx="3">
                  <c:v>123</c:v>
                </c:pt>
                <c:pt idx="6">
                  <c:v>60</c:v>
                </c:pt>
                <c:pt idx="7">
                  <c:v>103</c:v>
                </c:pt>
                <c:pt idx="11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40-4DFD-9F52-A8CBD96BA510}"/>
            </c:ext>
          </c:extLst>
        </c:ser>
        <c:ser>
          <c:idx val="1"/>
          <c:order val="1"/>
          <c:tx>
            <c:strRef>
              <c:f>'Ingreso tsu'!$D$2</c:f>
              <c:strCache>
                <c:ptCount val="1"/>
                <c:pt idx="0">
                  <c:v>Sep-Dic 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910652920962206E-3"/>
                  <c:y val="9.0395469502444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40-4DFD-9F52-A8CBD96BA51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9.03954695024429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340-4DFD-9F52-A8CBD96BA5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'Ingreso tsu'!$D$3:$D$15</c:f>
              <c:numCache>
                <c:formatCode>General</c:formatCode>
                <c:ptCount val="13"/>
                <c:pt idx="0">
                  <c:v>84</c:v>
                </c:pt>
                <c:pt idx="1">
                  <c:v>108</c:v>
                </c:pt>
                <c:pt idx="2">
                  <c:v>168</c:v>
                </c:pt>
                <c:pt idx="3">
                  <c:v>154</c:v>
                </c:pt>
                <c:pt idx="6">
                  <c:v>54</c:v>
                </c:pt>
                <c:pt idx="7">
                  <c:v>89</c:v>
                </c:pt>
                <c:pt idx="10">
                  <c:v>157</c:v>
                </c:pt>
                <c:pt idx="11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40-4DFD-9F52-A8CBD96BA510}"/>
            </c:ext>
          </c:extLst>
        </c:ser>
        <c:ser>
          <c:idx val="2"/>
          <c:order val="2"/>
          <c:tx>
            <c:strRef>
              <c:f>'Ingreso tsu'!$E$2</c:f>
              <c:strCache>
                <c:ptCount val="1"/>
                <c:pt idx="0">
                  <c:v>Sep-Dic 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20274914089347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340-4DFD-9F52-A8CBD96BA5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'Ingreso tsu'!$E$3:$E$15</c:f>
              <c:numCache>
                <c:formatCode>General</c:formatCode>
                <c:ptCount val="13"/>
                <c:pt idx="0">
                  <c:v>86</c:v>
                </c:pt>
                <c:pt idx="1">
                  <c:v>121</c:v>
                </c:pt>
                <c:pt idx="2">
                  <c:v>183</c:v>
                </c:pt>
                <c:pt idx="3">
                  <c:v>128</c:v>
                </c:pt>
                <c:pt idx="6">
                  <c:v>80</c:v>
                </c:pt>
                <c:pt idx="7">
                  <c:v>107</c:v>
                </c:pt>
                <c:pt idx="10">
                  <c:v>140</c:v>
                </c:pt>
                <c:pt idx="11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340-4DFD-9F52-A8CBD96BA510}"/>
            </c:ext>
          </c:extLst>
        </c:ser>
        <c:ser>
          <c:idx val="3"/>
          <c:order val="3"/>
          <c:tx>
            <c:strRef>
              <c:f>'Ingreso tsu'!$F$2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030927835051559E-2"/>
                  <c:y val="-6.0263646334961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340-4DFD-9F52-A8CBD96BA5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'Ingreso tsu'!$F$3:$F$15</c:f>
              <c:numCache>
                <c:formatCode>General</c:formatCode>
                <c:ptCount val="13"/>
                <c:pt idx="0">
                  <c:v>78</c:v>
                </c:pt>
                <c:pt idx="1">
                  <c:v>96</c:v>
                </c:pt>
                <c:pt idx="2">
                  <c:v>172</c:v>
                </c:pt>
                <c:pt idx="3">
                  <c:v>106</c:v>
                </c:pt>
                <c:pt idx="6">
                  <c:v>88</c:v>
                </c:pt>
                <c:pt idx="7">
                  <c:v>116</c:v>
                </c:pt>
                <c:pt idx="10">
                  <c:v>147</c:v>
                </c:pt>
                <c:pt idx="11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340-4DFD-9F52-A8CBD96BA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6554176"/>
        <c:axId val="1926554720"/>
      </c:barChart>
      <c:catAx>
        <c:axId val="192655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926554720"/>
        <c:crosses val="autoZero"/>
        <c:auto val="1"/>
        <c:lblAlgn val="ctr"/>
        <c:lblOffset val="100"/>
        <c:noMultiLvlLbl val="0"/>
      </c:catAx>
      <c:valAx>
        <c:axId val="1926554720"/>
        <c:scaling>
          <c:orientation val="minMax"/>
          <c:max val="2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655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'Aprovech ing'!$C$2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ing'!$C$3:$C$10</c:f>
              <c:numCache>
                <c:formatCode>General</c:formatCode>
                <c:ptCount val="8"/>
                <c:pt idx="0">
                  <c:v>8.65</c:v>
                </c:pt>
                <c:pt idx="1">
                  <c:v>8.48</c:v>
                </c:pt>
                <c:pt idx="2">
                  <c:v>9.33</c:v>
                </c:pt>
                <c:pt idx="3">
                  <c:v>8.4499999999999993</c:v>
                </c:pt>
                <c:pt idx="4">
                  <c:v>8.85</c:v>
                </c:pt>
                <c:pt idx="5">
                  <c:v>8.76</c:v>
                </c:pt>
                <c:pt idx="6">
                  <c:v>9.0500000000000007</c:v>
                </c:pt>
                <c:pt idx="7">
                  <c:v>9.1199999999999992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DF-482B-8627-0968A4E8BB8F}"/>
            </c:ext>
          </c:extLst>
        </c:ser>
        <c:ser>
          <c:idx val="1"/>
          <c:order val="1"/>
          <c:tx>
            <c:strRef>
              <c:f>'Aprovech ing'!$D$2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ing'!$D$3:$D$10</c:f>
              <c:numCache>
                <c:formatCode>General</c:formatCode>
                <c:ptCount val="8"/>
                <c:pt idx="0">
                  <c:v>8.52</c:v>
                </c:pt>
                <c:pt idx="1">
                  <c:v>8.4600000000000009</c:v>
                </c:pt>
                <c:pt idx="2">
                  <c:v>9.41</c:v>
                </c:pt>
                <c:pt idx="3">
                  <c:v>8.41</c:v>
                </c:pt>
                <c:pt idx="4">
                  <c:v>9.0500000000000007</c:v>
                </c:pt>
                <c:pt idx="5">
                  <c:v>8.9600000000000009</c:v>
                </c:pt>
                <c:pt idx="6">
                  <c:v>8.9600000000000009</c:v>
                </c:pt>
                <c:pt idx="7">
                  <c:v>8.94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DF-482B-8627-0968A4E8BB8F}"/>
            </c:ext>
          </c:extLst>
        </c:ser>
        <c:ser>
          <c:idx val="2"/>
          <c:order val="2"/>
          <c:tx>
            <c:strRef>
              <c:f>'Aprovech ing'!$E$2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ing'!$E$3:$E$10</c:f>
              <c:numCache>
                <c:formatCode>General</c:formatCode>
                <c:ptCount val="8"/>
                <c:pt idx="0">
                  <c:v>8.66</c:v>
                </c:pt>
                <c:pt idx="1">
                  <c:v>8.69</c:v>
                </c:pt>
                <c:pt idx="2">
                  <c:v>9.14</c:v>
                </c:pt>
                <c:pt idx="3">
                  <c:v>8.8000000000000007</c:v>
                </c:pt>
                <c:pt idx="4">
                  <c:v>9.1300000000000008</c:v>
                </c:pt>
                <c:pt idx="5">
                  <c:v>9</c:v>
                </c:pt>
                <c:pt idx="6">
                  <c:v>8.89</c:v>
                </c:pt>
                <c:pt idx="7">
                  <c:v>9.0500000000000007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DF-482B-8627-0968A4E8BB8F}"/>
            </c:ext>
          </c:extLst>
        </c:ser>
        <c:ser>
          <c:idx val="3"/>
          <c:order val="3"/>
          <c:tx>
            <c:strRef>
              <c:f>'Aprovech ing'!$F$2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ing'!$F$3:$F$10</c:f>
              <c:numCache>
                <c:formatCode>General</c:formatCode>
                <c:ptCount val="8"/>
                <c:pt idx="0">
                  <c:v>8.93</c:v>
                </c:pt>
                <c:pt idx="1">
                  <c:v>8.3800000000000008</c:v>
                </c:pt>
                <c:pt idx="2">
                  <c:v>9.2799999999999994</c:v>
                </c:pt>
                <c:pt idx="3">
                  <c:v>9.32</c:v>
                </c:pt>
                <c:pt idx="4">
                  <c:v>8.9600000000000009</c:v>
                </c:pt>
                <c:pt idx="5">
                  <c:v>9.0399999999999991</c:v>
                </c:pt>
                <c:pt idx="6">
                  <c:v>9.1300000000000008</c:v>
                </c:pt>
                <c:pt idx="7">
                  <c:v>9.15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DF-482B-8627-0968A4E8BB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0545168"/>
        <c:axId val="2020555504"/>
      </c:barChart>
      <c:catAx>
        <c:axId val="202054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0555504"/>
        <c:crosses val="autoZero"/>
        <c:auto val="1"/>
        <c:lblAlgn val="ctr"/>
        <c:lblOffset val="100"/>
        <c:noMultiLvlLbl val="0"/>
      </c:catAx>
      <c:valAx>
        <c:axId val="202055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054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'Efic terminal tsu'!$C$2</c:f>
              <c:strCache>
                <c:ptCount val="1"/>
                <c:pt idx="0">
                  <c:v>Sep 2014-Ago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9.0455990786309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D2-4729-AD05-F6B5B91215F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40000000000000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D2-4729-AD05-F6B5B91215F7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2800000000000157E-2"/>
                  <c:y val="3.0151996928769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6D2-4729-AD05-F6B5B91215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'Efic terminal tsu'!$C$3:$C$15</c:f>
              <c:numCache>
                <c:formatCode>General</c:formatCode>
                <c:ptCount val="13"/>
                <c:pt idx="0">
                  <c:v>53.01</c:v>
                </c:pt>
                <c:pt idx="1">
                  <c:v>46.07</c:v>
                </c:pt>
                <c:pt idx="2">
                  <c:v>66.45</c:v>
                </c:pt>
                <c:pt idx="3">
                  <c:v>60.48</c:v>
                </c:pt>
                <c:pt idx="6">
                  <c:v>67.44</c:v>
                </c:pt>
                <c:pt idx="7">
                  <c:v>34.72</c:v>
                </c:pt>
                <c:pt idx="10">
                  <c:v>42.38</c:v>
                </c:pt>
                <c:pt idx="12">
                  <c:v>53.21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D2-4729-AD05-F6B5B91215F7}"/>
            </c:ext>
          </c:extLst>
        </c:ser>
        <c:ser>
          <c:idx val="1"/>
          <c:order val="1"/>
          <c:tx>
            <c:strRef>
              <c:f>'Efic terminal tsu'!$D$2</c:f>
              <c:strCache>
                <c:ptCount val="1"/>
                <c:pt idx="0">
                  <c:v>Sep 2015-Ago 2017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'Efic terminal tsu'!$D$3:$D$15</c:f>
              <c:numCache>
                <c:formatCode>General</c:formatCode>
                <c:ptCount val="13"/>
                <c:pt idx="0">
                  <c:v>45.57</c:v>
                </c:pt>
                <c:pt idx="1">
                  <c:v>29.2</c:v>
                </c:pt>
                <c:pt idx="2">
                  <c:v>63.96</c:v>
                </c:pt>
                <c:pt idx="3">
                  <c:v>55.65</c:v>
                </c:pt>
                <c:pt idx="6">
                  <c:v>43.33</c:v>
                </c:pt>
                <c:pt idx="7">
                  <c:v>52.29</c:v>
                </c:pt>
                <c:pt idx="10">
                  <c:v>43.03</c:v>
                </c:pt>
                <c:pt idx="12">
                  <c:v>53.91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D2-4729-AD05-F6B5B91215F7}"/>
            </c:ext>
          </c:extLst>
        </c:ser>
        <c:ser>
          <c:idx val="2"/>
          <c:order val="2"/>
          <c:tx>
            <c:strRef>
              <c:f>'Efic terminal tsu'!$E$2</c:f>
              <c:strCache>
                <c:ptCount val="1"/>
                <c:pt idx="0">
                  <c:v>Sep 2016-Ago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2.1333333333334896E-3"/>
                  <c:y val="-9.0455990786309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6D2-4729-AD05-F6B5B91215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'Efic terminal tsu'!$E$3:$E$15</c:f>
              <c:numCache>
                <c:formatCode>General</c:formatCode>
                <c:ptCount val="13"/>
                <c:pt idx="0">
                  <c:v>39.76</c:v>
                </c:pt>
                <c:pt idx="1">
                  <c:v>44.33</c:v>
                </c:pt>
                <c:pt idx="2">
                  <c:v>55.36</c:v>
                </c:pt>
                <c:pt idx="3">
                  <c:v>50.65</c:v>
                </c:pt>
                <c:pt idx="6">
                  <c:v>46.3</c:v>
                </c:pt>
                <c:pt idx="7">
                  <c:v>44.73</c:v>
                </c:pt>
                <c:pt idx="10">
                  <c:v>61.78</c:v>
                </c:pt>
                <c:pt idx="12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D2-4729-AD05-F6B5B91215F7}"/>
            </c:ext>
          </c:extLst>
        </c:ser>
        <c:ser>
          <c:idx val="3"/>
          <c:order val="3"/>
          <c:tx>
            <c:strRef>
              <c:f>'Efic terminal tsu'!$F$2</c:f>
              <c:strCache>
                <c:ptCount val="1"/>
                <c:pt idx="0">
                  <c:v>Sep 2017-Ago 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'Efic terminal tsu'!$F$3:$F$15</c:f>
              <c:numCache>
                <c:formatCode>General</c:formatCode>
                <c:ptCount val="1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6D2-4729-AD05-F6B5B91215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0551696"/>
        <c:axId val="2020556592"/>
      </c:barChart>
      <c:catAx>
        <c:axId val="202055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0556592"/>
        <c:crosses val="autoZero"/>
        <c:auto val="1"/>
        <c:lblAlgn val="ctr"/>
        <c:lblOffset val="100"/>
        <c:noMultiLvlLbl val="0"/>
      </c:catAx>
      <c:valAx>
        <c:axId val="202055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055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'Efic. terminal ing'!$C$2</c:f>
              <c:strCache>
                <c:ptCount val="1"/>
                <c:pt idx="0">
                  <c:v>Sep 2014-Ago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'Efic. terminal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'Efic. terminal ing'!$C$3:$C$10</c:f>
              <c:numCache>
                <c:formatCode>General</c:formatCode>
                <c:ptCount val="8"/>
                <c:pt idx="0">
                  <c:v>81.58</c:v>
                </c:pt>
                <c:pt idx="1">
                  <c:v>97.1</c:v>
                </c:pt>
                <c:pt idx="2">
                  <c:v>95.1</c:v>
                </c:pt>
                <c:pt idx="3">
                  <c:v>74.319999999999993</c:v>
                </c:pt>
                <c:pt idx="4">
                  <c:v>94.74</c:v>
                </c:pt>
                <c:pt idx="5">
                  <c:v>98.59</c:v>
                </c:pt>
                <c:pt idx="6">
                  <c:v>78.260000000000005</c:v>
                </c:pt>
                <c:pt idx="7">
                  <c:v>77.78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B7-4C90-B02D-55CC01FF160D}"/>
            </c:ext>
          </c:extLst>
        </c:ser>
        <c:ser>
          <c:idx val="1"/>
          <c:order val="1"/>
          <c:tx>
            <c:strRef>
              <c:f>'Efic. terminal ing'!$D$2</c:f>
              <c:strCache>
                <c:ptCount val="1"/>
                <c:pt idx="0">
                  <c:v>Sep 2015-Ago 2017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'Efic. terminal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'Efic. terminal ing'!$D$3:$D$10</c:f>
              <c:numCache>
                <c:formatCode>General</c:formatCode>
                <c:ptCount val="8"/>
                <c:pt idx="0">
                  <c:v>80.95</c:v>
                </c:pt>
                <c:pt idx="1">
                  <c:v>55.56</c:v>
                </c:pt>
                <c:pt idx="2">
                  <c:v>87.78</c:v>
                </c:pt>
                <c:pt idx="3">
                  <c:v>61.11</c:v>
                </c:pt>
                <c:pt idx="4">
                  <c:v>87.5</c:v>
                </c:pt>
                <c:pt idx="5">
                  <c:v>93.22</c:v>
                </c:pt>
                <c:pt idx="6">
                  <c:v>92.31</c:v>
                </c:pt>
                <c:pt idx="7">
                  <c:v>85.71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B7-4C90-B02D-55CC01FF160D}"/>
            </c:ext>
          </c:extLst>
        </c:ser>
        <c:ser>
          <c:idx val="2"/>
          <c:order val="2"/>
          <c:tx>
            <c:strRef>
              <c:f>'Efic. terminal ing'!$E$2</c:f>
              <c:strCache>
                <c:ptCount val="1"/>
                <c:pt idx="0">
                  <c:v>Sep 2016-Ago 2018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'Efic. terminal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'Efic. terminal ing'!$E$3:$E$10</c:f>
              <c:numCache>
                <c:formatCode>General</c:formatCode>
                <c:ptCount val="8"/>
                <c:pt idx="0">
                  <c:v>62.5</c:v>
                </c:pt>
                <c:pt idx="1">
                  <c:v>87.8</c:v>
                </c:pt>
                <c:pt idx="2">
                  <c:v>90.32</c:v>
                </c:pt>
                <c:pt idx="3">
                  <c:v>44.3</c:v>
                </c:pt>
                <c:pt idx="4">
                  <c:v>84</c:v>
                </c:pt>
                <c:pt idx="5">
                  <c:v>90.32</c:v>
                </c:pt>
                <c:pt idx="6">
                  <c:v>82.54</c:v>
                </c:pt>
                <c:pt idx="7">
                  <c:v>77.459999999999994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B7-4C90-B02D-55CC01FF160D}"/>
            </c:ext>
          </c:extLst>
        </c:ser>
        <c:ser>
          <c:idx val="3"/>
          <c:order val="3"/>
          <c:tx>
            <c:strRef>
              <c:f>'Efic. terminal ing'!$F$2</c:f>
              <c:strCache>
                <c:ptCount val="1"/>
                <c:pt idx="0">
                  <c:v>Sept 2017-Abril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'Efic. terminal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'Efic. terminal ing'!$F$3:$F$10</c:f>
              <c:numCache>
                <c:formatCode>General</c:formatCode>
                <c:ptCount val="8"/>
                <c:pt idx="0">
                  <c:v>51.72</c:v>
                </c:pt>
                <c:pt idx="1">
                  <c:v>54.04</c:v>
                </c:pt>
                <c:pt idx="2">
                  <c:v>87.9</c:v>
                </c:pt>
                <c:pt idx="3">
                  <c:v>71</c:v>
                </c:pt>
                <c:pt idx="4">
                  <c:v>76</c:v>
                </c:pt>
                <c:pt idx="5">
                  <c:v>95.24</c:v>
                </c:pt>
                <c:pt idx="6">
                  <c:v>82.26</c:v>
                </c:pt>
                <c:pt idx="7">
                  <c:v>78.569999999999993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B7-4C90-B02D-55CC01FF16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0558224"/>
        <c:axId val="2020548976"/>
      </c:barChart>
      <c:catAx>
        <c:axId val="202055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0548976"/>
        <c:crosses val="autoZero"/>
        <c:auto val="1"/>
        <c:lblAlgn val="ctr"/>
        <c:lblOffset val="100"/>
        <c:noMultiLvlLbl val="0"/>
      </c:catAx>
      <c:valAx>
        <c:axId val="20205489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055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'Egreso c corte gener tsu'!$C$3</c:f>
              <c:strCache>
                <c:ptCount val="1"/>
                <c:pt idx="0">
                  <c:v>Sep 2014-Ago 2016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'Egreso c corte gener tsu'!$C$4:$C$16</c:f>
              <c:numCache>
                <c:formatCode>General</c:formatCode>
                <c:ptCount val="13"/>
                <c:pt idx="0">
                  <c:v>8.73</c:v>
                </c:pt>
                <c:pt idx="1">
                  <c:v>8.84</c:v>
                </c:pt>
                <c:pt idx="2">
                  <c:v>9.1300000000000008</c:v>
                </c:pt>
                <c:pt idx="3">
                  <c:v>8.91</c:v>
                </c:pt>
                <c:pt idx="6">
                  <c:v>8.8699999999999992</c:v>
                </c:pt>
                <c:pt idx="7">
                  <c:v>9.0500000000000007</c:v>
                </c:pt>
                <c:pt idx="10">
                  <c:v>8.77</c:v>
                </c:pt>
                <c:pt idx="11">
                  <c:v>8.98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BE-4A90-9151-B8C4EC343DE0}"/>
            </c:ext>
          </c:extLst>
        </c:ser>
        <c:ser>
          <c:idx val="1"/>
          <c:order val="1"/>
          <c:tx>
            <c:strRef>
              <c:f>'Egreso c corte gener tsu'!$D$3</c:f>
              <c:strCache>
                <c:ptCount val="1"/>
                <c:pt idx="0">
                  <c:v>Sep 2015-Ago 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'Egreso c corte gener tsu'!$D$4:$D$16</c:f>
              <c:numCache>
                <c:formatCode>General</c:formatCode>
                <c:ptCount val="13"/>
                <c:pt idx="0">
                  <c:v>8.66</c:v>
                </c:pt>
                <c:pt idx="1">
                  <c:v>8.7799999999999994</c:v>
                </c:pt>
                <c:pt idx="2">
                  <c:v>9.18</c:v>
                </c:pt>
                <c:pt idx="3">
                  <c:v>8.7799999999999994</c:v>
                </c:pt>
                <c:pt idx="6">
                  <c:v>8.89</c:v>
                </c:pt>
                <c:pt idx="7">
                  <c:v>8.9600000000000009</c:v>
                </c:pt>
                <c:pt idx="10">
                  <c:v>8.7899999999999991</c:v>
                </c:pt>
                <c:pt idx="11">
                  <c:v>9.1300000000000008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BE-4A90-9151-B8C4EC343DE0}"/>
            </c:ext>
          </c:extLst>
        </c:ser>
        <c:ser>
          <c:idx val="2"/>
          <c:order val="2"/>
          <c:tx>
            <c:strRef>
              <c:f>'Egreso c corte gener tsu'!$E$3</c:f>
              <c:strCache>
                <c:ptCount val="1"/>
                <c:pt idx="0">
                  <c:v>Sep 2016-Ago 2018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'Egreso c corte gener tsu'!$E$4:$E$16</c:f>
              <c:numCache>
                <c:formatCode>General</c:formatCode>
                <c:ptCount val="13"/>
                <c:pt idx="0">
                  <c:v>8.65</c:v>
                </c:pt>
                <c:pt idx="1">
                  <c:v>8.7100000000000009</c:v>
                </c:pt>
                <c:pt idx="2">
                  <c:v>9.18</c:v>
                </c:pt>
                <c:pt idx="3">
                  <c:v>8.92</c:v>
                </c:pt>
                <c:pt idx="6">
                  <c:v>8.9499999999999993</c:v>
                </c:pt>
                <c:pt idx="7">
                  <c:v>9.02</c:v>
                </c:pt>
                <c:pt idx="10">
                  <c:v>8.94</c:v>
                </c:pt>
                <c:pt idx="1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BE-4A90-9151-B8C4EC343DE0}"/>
            </c:ext>
          </c:extLst>
        </c:ser>
        <c:ser>
          <c:idx val="3"/>
          <c:order val="3"/>
          <c:tx>
            <c:strRef>
              <c:f>'Egreso c corte gener tsu'!$F$3</c:f>
              <c:strCache>
                <c:ptCount val="1"/>
                <c:pt idx="0">
                  <c:v>Sep 2017-Ago 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'Egreso c corte gener tsu'!$F$4:$F$16</c:f>
              <c:numCache>
                <c:formatCode>General</c:formatCode>
                <c:ptCount val="1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BE-4A90-9151-B8C4EC343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2020550608"/>
        <c:axId val="2025024272"/>
      </c:barChart>
      <c:catAx>
        <c:axId val="202055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24272"/>
        <c:crosses val="autoZero"/>
        <c:auto val="1"/>
        <c:lblAlgn val="ctr"/>
        <c:lblOffset val="100"/>
        <c:noMultiLvlLbl val="0"/>
      </c:catAx>
      <c:valAx>
        <c:axId val="202502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055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'Egreso c corte gener ing'!$C$2</c:f>
              <c:strCache>
                <c:ptCount val="1"/>
                <c:pt idx="0">
                  <c:v>Sep 2014-Abril 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ing'!$C$3:$C$10</c:f>
              <c:numCache>
                <c:formatCode>General</c:formatCode>
                <c:ptCount val="8"/>
                <c:pt idx="0">
                  <c:v>8.8000000000000007</c:v>
                </c:pt>
                <c:pt idx="1">
                  <c:v>8.6300000000000008</c:v>
                </c:pt>
                <c:pt idx="2">
                  <c:v>9.06</c:v>
                </c:pt>
                <c:pt idx="3">
                  <c:v>8.9499999999999993</c:v>
                </c:pt>
                <c:pt idx="4">
                  <c:v>8.7100000000000009</c:v>
                </c:pt>
                <c:pt idx="5">
                  <c:v>8.9</c:v>
                </c:pt>
                <c:pt idx="6">
                  <c:v>8.9600000000000009</c:v>
                </c:pt>
                <c:pt idx="7">
                  <c:v>9.06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1F-4195-9F2E-D4C18F73C58E}"/>
            </c:ext>
          </c:extLst>
        </c:ser>
        <c:ser>
          <c:idx val="1"/>
          <c:order val="1"/>
          <c:tx>
            <c:strRef>
              <c:f>'Egreso c corte gener ing'!$D$2</c:f>
              <c:strCache>
                <c:ptCount val="1"/>
                <c:pt idx="0">
                  <c:v>Sep 2015-Abril  2017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ing'!$D$3:$D$10</c:f>
              <c:numCache>
                <c:formatCode>General</c:formatCode>
                <c:ptCount val="8"/>
                <c:pt idx="0">
                  <c:v>8.66</c:v>
                </c:pt>
                <c:pt idx="1">
                  <c:v>8.07</c:v>
                </c:pt>
                <c:pt idx="2">
                  <c:v>9.17</c:v>
                </c:pt>
                <c:pt idx="3">
                  <c:v>8.9600000000000009</c:v>
                </c:pt>
                <c:pt idx="4">
                  <c:v>8.8800000000000008</c:v>
                </c:pt>
                <c:pt idx="5">
                  <c:v>9.02</c:v>
                </c:pt>
                <c:pt idx="6">
                  <c:v>8.89</c:v>
                </c:pt>
                <c:pt idx="7">
                  <c:v>8.9499999999999993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1F-4195-9F2E-D4C18F73C58E}"/>
            </c:ext>
          </c:extLst>
        </c:ser>
        <c:ser>
          <c:idx val="2"/>
          <c:order val="2"/>
          <c:tx>
            <c:strRef>
              <c:f>'Egreso c corte gener ing'!$E$2</c:f>
              <c:strCache>
                <c:ptCount val="1"/>
                <c:pt idx="0">
                  <c:v>Sep 2016-Abril  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ing'!$E$3:$E$10</c:f>
              <c:numCache>
                <c:formatCode>General</c:formatCode>
                <c:ptCount val="8"/>
                <c:pt idx="0">
                  <c:v>8.5399999999999991</c:v>
                </c:pt>
                <c:pt idx="1">
                  <c:v>8.6300000000000008</c:v>
                </c:pt>
                <c:pt idx="2">
                  <c:v>9.26</c:v>
                </c:pt>
                <c:pt idx="3">
                  <c:v>9.1300000000000008</c:v>
                </c:pt>
                <c:pt idx="4">
                  <c:v>8.94</c:v>
                </c:pt>
                <c:pt idx="5">
                  <c:v>9.08</c:v>
                </c:pt>
                <c:pt idx="6">
                  <c:v>9.07</c:v>
                </c:pt>
                <c:pt idx="7">
                  <c:v>9.14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1F-4195-9F2E-D4C18F73C58E}"/>
            </c:ext>
          </c:extLst>
        </c:ser>
        <c:ser>
          <c:idx val="3"/>
          <c:order val="3"/>
          <c:tx>
            <c:strRef>
              <c:f>'Egreso c corte gener ing'!$F$2</c:f>
              <c:strCache>
                <c:ptCount val="1"/>
                <c:pt idx="0">
                  <c:v>Sep 2017-Abril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ing'!$F$3:$F$10</c:f>
              <c:numCache>
                <c:formatCode>General</c:formatCode>
                <c:ptCount val="8"/>
                <c:pt idx="0">
                  <c:v>8.65</c:v>
                </c:pt>
                <c:pt idx="1">
                  <c:v>8.6999999999999993</c:v>
                </c:pt>
                <c:pt idx="2">
                  <c:v>9.31</c:v>
                </c:pt>
                <c:pt idx="3">
                  <c:v>8.74</c:v>
                </c:pt>
                <c:pt idx="4">
                  <c:v>8.99</c:v>
                </c:pt>
                <c:pt idx="5">
                  <c:v>9.01</c:v>
                </c:pt>
                <c:pt idx="6">
                  <c:v>9.02</c:v>
                </c:pt>
                <c:pt idx="7">
                  <c:v>9.0299999999999994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1F-4195-9F2E-D4C18F73C5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5028624"/>
        <c:axId val="2025025360"/>
      </c:barChart>
      <c:catAx>
        <c:axId val="2025028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25360"/>
        <c:crosses val="autoZero"/>
        <c:auto val="1"/>
        <c:lblAlgn val="ctr"/>
        <c:lblOffset val="100"/>
        <c:noMultiLvlLbl val="0"/>
      </c:catAx>
      <c:valAx>
        <c:axId val="2025025360"/>
        <c:scaling>
          <c:orientation val="minMax"/>
          <c:max val="9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502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'PTC CON PERFIL ING'!$C$3</c:f>
              <c:strCache>
                <c:ptCount val="1"/>
                <c:pt idx="0">
                  <c:v>nov-15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'PTC CON PERFIL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'PTC CON PERFIL ING'!$C$4:$C$11</c:f>
              <c:numCache>
                <c:formatCode>General</c:formatCode>
                <c:ptCount val="8"/>
                <c:pt idx="0">
                  <c:v>100</c:v>
                </c:pt>
                <c:pt idx="1">
                  <c:v>25</c:v>
                </c:pt>
                <c:pt idx="2">
                  <c:v>75</c:v>
                </c:pt>
                <c:pt idx="3">
                  <c:v>66.66</c:v>
                </c:pt>
                <c:pt idx="4">
                  <c:v>50</c:v>
                </c:pt>
                <c:pt idx="5">
                  <c:v>50</c:v>
                </c:pt>
                <c:pt idx="7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4F-42A4-A35E-29B7363DC614}"/>
            </c:ext>
          </c:extLst>
        </c:ser>
        <c:ser>
          <c:idx val="1"/>
          <c:order val="1"/>
          <c:tx>
            <c:strRef>
              <c:f>'PTC CON PERFIL ING'!$D$3</c:f>
              <c:strCache>
                <c:ptCount val="1"/>
                <c:pt idx="0">
                  <c:v>nov-16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'PTC CON PERFIL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'PTC CON PERFIL ING'!$D$4:$D$11</c:f>
              <c:numCache>
                <c:formatCode>General</c:formatCode>
                <c:ptCount val="8"/>
                <c:pt idx="0">
                  <c:v>100</c:v>
                </c:pt>
                <c:pt idx="1">
                  <c:v>25</c:v>
                </c:pt>
                <c:pt idx="2">
                  <c:v>75</c:v>
                </c:pt>
                <c:pt idx="3">
                  <c:v>80</c:v>
                </c:pt>
                <c:pt idx="4">
                  <c:v>50</c:v>
                </c:pt>
                <c:pt idx="5">
                  <c:v>33.33</c:v>
                </c:pt>
                <c:pt idx="7">
                  <c:v>83.33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4F-42A4-A35E-29B7363DC614}"/>
            </c:ext>
          </c:extLst>
        </c:ser>
        <c:ser>
          <c:idx val="2"/>
          <c:order val="2"/>
          <c:tx>
            <c:strRef>
              <c:f>'PTC CON PERFIL ING'!$E$3</c:f>
              <c:strCache>
                <c:ptCount val="1"/>
                <c:pt idx="0">
                  <c:v>nov-17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'PTC CON PERFIL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'PTC CON PERFIL ING'!$E$4:$E$11</c:f>
              <c:numCache>
                <c:formatCode>General</c:formatCode>
                <c:ptCount val="8"/>
                <c:pt idx="0">
                  <c:v>100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67</c:v>
                </c:pt>
                <c:pt idx="6">
                  <c:v>50</c:v>
                </c:pt>
                <c:pt idx="7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4F-42A4-A35E-29B7363DC614}"/>
            </c:ext>
          </c:extLst>
        </c:ser>
        <c:ser>
          <c:idx val="3"/>
          <c:order val="3"/>
          <c:tx>
            <c:strRef>
              <c:f>'PTC CON PERFIL ING'!$F$3</c:f>
              <c:strCache>
                <c:ptCount val="1"/>
                <c:pt idx="0">
                  <c:v>nov-18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'PTC CON PERFIL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'PTC CON PERFIL ING'!$F$4:$F$11</c:f>
              <c:numCache>
                <c:formatCode>General</c:formatCode>
                <c:ptCount val="8"/>
                <c:pt idx="0">
                  <c:v>83.33</c:v>
                </c:pt>
                <c:pt idx="1">
                  <c:v>25</c:v>
                </c:pt>
                <c:pt idx="2">
                  <c:v>87.75</c:v>
                </c:pt>
                <c:pt idx="3">
                  <c:v>100</c:v>
                </c:pt>
                <c:pt idx="4">
                  <c:v>66.66</c:v>
                </c:pt>
                <c:pt idx="5">
                  <c:v>100</c:v>
                </c:pt>
                <c:pt idx="6">
                  <c:v>50</c:v>
                </c:pt>
                <c:pt idx="7">
                  <c:v>66.66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4F-42A4-A35E-29B7363DC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5036784"/>
        <c:axId val="2025029168"/>
      </c:barChart>
      <c:catAx>
        <c:axId val="202503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5029168"/>
        <c:crosses val="autoZero"/>
        <c:auto val="1"/>
        <c:lblAlgn val="ctr"/>
        <c:lblOffset val="100"/>
        <c:noMultiLvlLbl val="0"/>
      </c:catAx>
      <c:valAx>
        <c:axId val="202502916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5036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dist acad tsu'!$C$2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'%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tsu'!$C$3:$C$15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0E-45F1-B73F-72AA4F54016A}"/>
            </c:ext>
          </c:extLst>
        </c:ser>
        <c:ser>
          <c:idx val="1"/>
          <c:order val="1"/>
          <c:tx>
            <c:strRef>
              <c:f>'% dist acad tsu'!$D$2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'%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tsu'!$D$3:$D$15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0E-45F1-B73F-72AA4F54016A}"/>
            </c:ext>
          </c:extLst>
        </c:ser>
        <c:ser>
          <c:idx val="2"/>
          <c:order val="2"/>
          <c:tx>
            <c:strRef>
              <c:f>'% dist acad tsu'!$E$2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'%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tsu'!$E$3:$E$15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0E-45F1-B73F-72AA4F54016A}"/>
            </c:ext>
          </c:extLst>
        </c:ser>
        <c:ser>
          <c:idx val="3"/>
          <c:order val="3"/>
          <c:tx>
            <c:strRef>
              <c:f>'% dist acad tsu'!$F$2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'%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tsu'!$F$3:$F$15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0E-45F1-B73F-72AA4F540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5035696"/>
        <c:axId val="2025036240"/>
      </c:barChart>
      <c:catAx>
        <c:axId val="202503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36240"/>
        <c:crosses val="autoZero"/>
        <c:auto val="1"/>
        <c:lblAlgn val="ctr"/>
        <c:lblOffset val="100"/>
        <c:noMultiLvlLbl val="0"/>
      </c:catAx>
      <c:valAx>
        <c:axId val="202503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5035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ptc con distrib acad'!$C$2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'% ptc con distrib acad'!$B$3:$B$10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ptc con distrib acad'!$C$3:$C$10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A8-413E-8FB9-86BF66B8906A}"/>
            </c:ext>
          </c:extLst>
        </c:ser>
        <c:ser>
          <c:idx val="1"/>
          <c:order val="1"/>
          <c:tx>
            <c:strRef>
              <c:f>'% ptc con distrib acad'!$D$2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'% ptc con distrib acad'!$B$3:$B$10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ptc con distrib acad'!$D$3:$D$10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A8-413E-8FB9-86BF66B8906A}"/>
            </c:ext>
          </c:extLst>
        </c:ser>
        <c:ser>
          <c:idx val="2"/>
          <c:order val="2"/>
          <c:tx>
            <c:strRef>
              <c:f>'% ptc con distrib acad'!$E$2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cat>
            <c:strRef>
              <c:f>'% ptc con distrib acad'!$B$3:$B$10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ptc con distrib acad'!$E$3:$E$10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A8-413E-8FB9-86BF66B8906A}"/>
            </c:ext>
          </c:extLst>
        </c:ser>
        <c:ser>
          <c:idx val="3"/>
          <c:order val="3"/>
          <c:tx>
            <c:strRef>
              <c:f>'% ptc con distrib acad'!$F$2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'% ptc con distrib acad'!$B$3:$B$10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ptc con distrib acad'!$F$3:$F$10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A8-413E-8FB9-86BF66B89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5032976"/>
        <c:axId val="2025033520"/>
      </c:barChart>
      <c:catAx>
        <c:axId val="202503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33520"/>
        <c:crosses val="autoZero"/>
        <c:auto val="1"/>
        <c:lblAlgn val="ctr"/>
        <c:lblOffset val="100"/>
        <c:noMultiLvlLbl val="0"/>
      </c:catAx>
      <c:valAx>
        <c:axId val="20250335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3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'%PA con dist acad tsu'!$C$2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'%PA con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tsu'!$C$3:$C$15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6-4EFF-8596-0F365CB65940}"/>
            </c:ext>
          </c:extLst>
        </c:ser>
        <c:ser>
          <c:idx val="1"/>
          <c:order val="1"/>
          <c:tx>
            <c:strRef>
              <c:f>'%PA con dist acad tsu'!$D$2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</c:spPr>
          <c:invertIfNegative val="0"/>
          <c:cat>
            <c:strRef>
              <c:f>'%PA con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tsu'!$D$3:$D$15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36-4EFF-8596-0F365CB65940}"/>
            </c:ext>
          </c:extLst>
        </c:ser>
        <c:ser>
          <c:idx val="2"/>
          <c:order val="2"/>
          <c:tx>
            <c:strRef>
              <c:f>'%PA con dist acad tsu'!$E$2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cat>
            <c:strRef>
              <c:f>'%PA con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tsu'!$E$3:$E$15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36-4EFF-8596-0F365CB65940}"/>
            </c:ext>
          </c:extLst>
        </c:ser>
        <c:ser>
          <c:idx val="3"/>
          <c:order val="3"/>
          <c:tx>
            <c:strRef>
              <c:f>'%PA con dist acad tsu'!$F$2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'%PA con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tsu'!$F$3:$F$15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36-4EFF-8596-0F365CB65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5021552"/>
        <c:axId val="2025031344"/>
      </c:barChart>
      <c:catAx>
        <c:axId val="202502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31344"/>
        <c:crosses val="autoZero"/>
        <c:auto val="1"/>
        <c:lblAlgn val="ctr"/>
        <c:lblOffset val="100"/>
        <c:noMultiLvlLbl val="0"/>
      </c:catAx>
      <c:valAx>
        <c:axId val="20250313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PA con adec dustr aca ing'!$C$2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5-4ED4-A8F1-F97C9DFF6CFE}"/>
            </c:ext>
          </c:extLst>
        </c:ser>
        <c:ser>
          <c:idx val="1"/>
          <c:order val="1"/>
          <c:tx>
            <c:strRef>
              <c:f>'% PA con adec dustr aca ing'!$D$2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C5-4ED4-A8F1-F97C9DFF6CFE}"/>
            </c:ext>
          </c:extLst>
        </c:ser>
        <c:ser>
          <c:idx val="2"/>
          <c:order val="2"/>
          <c:tx>
            <c:strRef>
              <c:f>'% PA con adec dustr aca ing'!$E$2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C5-4ED4-A8F1-F97C9DFF6CFE}"/>
            </c:ext>
          </c:extLst>
        </c:ser>
        <c:ser>
          <c:idx val="3"/>
          <c:order val="3"/>
          <c:tx>
            <c:strRef>
              <c:f>'% PA con adec dustr aca ing'!$F$2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C5-4ED4-A8F1-F97C9DFF6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5029712"/>
        <c:axId val="2025023728"/>
      </c:barChart>
      <c:catAx>
        <c:axId val="202502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23728"/>
        <c:crosses val="autoZero"/>
        <c:auto val="1"/>
        <c:lblAlgn val="ctr"/>
        <c:lblOffset val="100"/>
        <c:noMultiLvlLbl val="0"/>
      </c:catAx>
      <c:valAx>
        <c:axId val="20250237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2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'ingreso ing'!$C$3</c:f>
              <c:strCache>
                <c:ptCount val="1"/>
                <c:pt idx="0">
                  <c:v>Sep-Dic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ing'!$C$4:$C$11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B0-4E3B-A0B5-B745B2DD0E9A}"/>
            </c:ext>
          </c:extLst>
        </c:ser>
        <c:ser>
          <c:idx val="1"/>
          <c:order val="1"/>
          <c:tx>
            <c:strRef>
              <c:f>'ingreso ing'!$D$3</c:f>
              <c:strCache>
                <c:ptCount val="1"/>
                <c:pt idx="0">
                  <c:v>Sep-Dic 2016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ing'!$D$4:$D$11</c:f>
              <c:numCache>
                <c:formatCode>General</c:formatCode>
                <c:ptCount val="8"/>
                <c:pt idx="0">
                  <c:v>48</c:v>
                </c:pt>
                <c:pt idx="1">
                  <c:v>41</c:v>
                </c:pt>
                <c:pt idx="2">
                  <c:v>124</c:v>
                </c:pt>
                <c:pt idx="3">
                  <c:v>79</c:v>
                </c:pt>
                <c:pt idx="4">
                  <c:v>25</c:v>
                </c:pt>
                <c:pt idx="5">
                  <c:v>48</c:v>
                </c:pt>
                <c:pt idx="6">
                  <c:v>63</c:v>
                </c:pt>
                <c:pt idx="7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B0-4E3B-A0B5-B745B2DD0E9A}"/>
            </c:ext>
          </c:extLst>
        </c:ser>
        <c:ser>
          <c:idx val="2"/>
          <c:order val="2"/>
          <c:tx>
            <c:strRef>
              <c:f>'ingreso ing'!$E$3</c:f>
              <c:strCache>
                <c:ptCount val="1"/>
                <c:pt idx="0">
                  <c:v>Sep-Dic 2017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ing'!$E$4:$E$11</c:f>
              <c:numCache>
                <c:formatCode>General</c:formatCode>
                <c:ptCount val="8"/>
                <c:pt idx="0">
                  <c:v>29</c:v>
                </c:pt>
                <c:pt idx="1">
                  <c:v>39</c:v>
                </c:pt>
                <c:pt idx="2">
                  <c:v>124</c:v>
                </c:pt>
                <c:pt idx="3">
                  <c:v>78</c:v>
                </c:pt>
                <c:pt idx="4">
                  <c:v>25</c:v>
                </c:pt>
                <c:pt idx="5">
                  <c:v>63</c:v>
                </c:pt>
                <c:pt idx="6">
                  <c:v>62</c:v>
                </c:pt>
                <c:pt idx="7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B0-4E3B-A0B5-B745B2DD0E9A}"/>
            </c:ext>
          </c:extLst>
        </c:ser>
        <c:ser>
          <c:idx val="3"/>
          <c:order val="3"/>
          <c:tx>
            <c:strRef>
              <c:f>'ingreso ing'!$F$3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ing'!$F$4:$F$11</c:f>
              <c:numCache>
                <c:formatCode>General</c:formatCode>
                <c:ptCount val="8"/>
                <c:pt idx="0">
                  <c:v>29</c:v>
                </c:pt>
                <c:pt idx="1">
                  <c:v>66</c:v>
                </c:pt>
                <c:pt idx="2">
                  <c:v>98</c:v>
                </c:pt>
                <c:pt idx="3">
                  <c:v>78</c:v>
                </c:pt>
                <c:pt idx="4">
                  <c:v>23</c:v>
                </c:pt>
                <c:pt idx="5">
                  <c:v>43</c:v>
                </c:pt>
                <c:pt idx="6">
                  <c:v>101</c:v>
                </c:pt>
                <c:pt idx="7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B0-4E3B-A0B5-B745B2DD0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6553632"/>
        <c:axId val="1926562336"/>
      </c:barChart>
      <c:catAx>
        <c:axId val="192655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926562336"/>
        <c:crosses val="autoZero"/>
        <c:auto val="1"/>
        <c:lblAlgn val="ctr"/>
        <c:lblOffset val="100"/>
        <c:noMultiLvlLbl val="0"/>
      </c:catAx>
      <c:valAx>
        <c:axId val="1926562336"/>
        <c:scaling>
          <c:orientation val="minMax"/>
          <c:max val="13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92655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30476943520143"/>
          <c:y val="3.5045785299033121E-2"/>
          <c:w val="0.57079607726858406"/>
          <c:h val="0.842978324796410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'Cumplim de prog tsu'!$C$2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'Cumplim de prog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'Cumplim de prog tsu'!$C$3:$C$15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96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B7-42C1-A112-D5C0FCBD94D1}"/>
            </c:ext>
          </c:extLst>
        </c:ser>
        <c:ser>
          <c:idx val="1"/>
          <c:order val="1"/>
          <c:tx>
            <c:strRef>
              <c:f>'Cumplim de prog tsu'!$D$2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'Cumplim de prog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'Cumplim de prog tsu'!$D$3:$D$15</c:f>
              <c:numCache>
                <c:formatCode>General</c:formatCode>
                <c:ptCount val="13"/>
                <c:pt idx="0">
                  <c:v>97</c:v>
                </c:pt>
                <c:pt idx="1">
                  <c:v>100</c:v>
                </c:pt>
                <c:pt idx="2">
                  <c:v>98</c:v>
                </c:pt>
                <c:pt idx="3">
                  <c:v>97</c:v>
                </c:pt>
                <c:pt idx="4">
                  <c:v>95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B7-42C1-A112-D5C0FCBD94D1}"/>
            </c:ext>
          </c:extLst>
        </c:ser>
        <c:ser>
          <c:idx val="2"/>
          <c:order val="2"/>
          <c:tx>
            <c:strRef>
              <c:f>'Cumplim de prog tsu'!$E$2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</c:spPr>
          <c:invertIfNegative val="0"/>
          <c:cat>
            <c:strRef>
              <c:f>'Cumplim de prog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'Cumplim de prog tsu'!$E$3:$E$15</c:f>
              <c:numCache>
                <c:formatCode>General</c:formatCode>
                <c:ptCount val="13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B7-42C1-A112-D5C0FCBD94D1}"/>
            </c:ext>
          </c:extLst>
        </c:ser>
        <c:ser>
          <c:idx val="3"/>
          <c:order val="3"/>
          <c:tx>
            <c:strRef>
              <c:f>'Cumplim de prog tsu'!$F$2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'Cumplim de prog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'Cumplim de prog tsu'!$F$3:$F$15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98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B7-42C1-A112-D5C0FCBD9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5030256"/>
        <c:axId val="2025030800"/>
      </c:barChart>
      <c:catAx>
        <c:axId val="202503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30800"/>
        <c:crosses val="autoZero"/>
        <c:auto val="1"/>
        <c:lblAlgn val="ctr"/>
        <c:lblOffset val="100"/>
        <c:noMultiLvlLbl val="0"/>
      </c:catAx>
      <c:valAx>
        <c:axId val="202503080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503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'Cumplim de prog Ing'!$C$2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Ing'!$C$3:$C$10</c:f>
              <c:numCache>
                <c:formatCode>General</c:formatCode>
                <c:ptCount val="8"/>
                <c:pt idx="0">
                  <c:v>100</c:v>
                </c:pt>
                <c:pt idx="1">
                  <c:v>98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0A-474C-9233-6A20936656A2}"/>
            </c:ext>
          </c:extLst>
        </c:ser>
        <c:ser>
          <c:idx val="1"/>
          <c:order val="1"/>
          <c:tx>
            <c:strRef>
              <c:f>'Cumplim de prog Ing'!$D$2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0A-474C-9233-6A20936656A2}"/>
            </c:ext>
          </c:extLst>
        </c:ser>
        <c:ser>
          <c:idx val="2"/>
          <c:order val="2"/>
          <c:tx>
            <c:strRef>
              <c:f>'Cumplim de prog Ing'!$E$2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0A-474C-9233-6A20936656A2}"/>
            </c:ext>
          </c:extLst>
        </c:ser>
        <c:ser>
          <c:idx val="3"/>
          <c:order val="3"/>
          <c:tx>
            <c:strRef>
              <c:f>'Cumplim de prog Ing'!$F$2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</c:spPr>
          <c:invertIfNegative val="0"/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0A-474C-9233-6A2093665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8703568"/>
        <c:axId val="2028699760"/>
      </c:barChart>
      <c:catAx>
        <c:axId val="202870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8699760"/>
        <c:crosses val="autoZero"/>
        <c:auto val="1"/>
        <c:lblAlgn val="ctr"/>
        <c:lblOffset val="100"/>
        <c:noMultiLvlLbl val="0"/>
      </c:catAx>
      <c:valAx>
        <c:axId val="20286997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870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terminac esta tsu'!$B$2</c:f>
              <c:strCache>
                <c:ptCount val="1"/>
                <c:pt idx="0">
                  <c:v>May – Ago 2016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tsu'!$B$3:$B$10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FD-4131-B1B5-5F7C99ABB629}"/>
            </c:ext>
          </c:extLst>
        </c:ser>
        <c:ser>
          <c:idx val="1"/>
          <c:order val="1"/>
          <c:tx>
            <c:strRef>
              <c:f>'% terminac esta tsu'!$C$2</c:f>
              <c:strCache>
                <c:ptCount val="1"/>
                <c:pt idx="0">
                  <c:v>May – Ago  2017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FD-4131-B1B5-5F7C99ABB629}"/>
            </c:ext>
          </c:extLst>
        </c:ser>
        <c:ser>
          <c:idx val="2"/>
          <c:order val="2"/>
          <c:tx>
            <c:strRef>
              <c:f>'% terminac esta tsu'!$D$2</c:f>
              <c:strCache>
                <c:ptCount val="1"/>
                <c:pt idx="0">
                  <c:v>May – Ago 2018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FD-4131-B1B5-5F7C99ABB629}"/>
            </c:ext>
          </c:extLst>
        </c:ser>
        <c:ser>
          <c:idx val="3"/>
          <c:order val="3"/>
          <c:tx>
            <c:strRef>
              <c:f>'% terminac esta tsu'!$E$2</c:f>
              <c:strCache>
                <c:ptCount val="1"/>
                <c:pt idx="0">
                  <c:v>May – Ago 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tsu'!$E$3:$E$10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FD-4131-B1B5-5F7C99ABB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8700848"/>
        <c:axId val="2028706832"/>
      </c:barChart>
      <c:catAx>
        <c:axId val="202870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8706832"/>
        <c:crosses val="autoZero"/>
        <c:auto val="1"/>
        <c:lblAlgn val="ctr"/>
        <c:lblOffset val="100"/>
        <c:noMultiLvlLbl val="0"/>
      </c:catAx>
      <c:valAx>
        <c:axId val="202870683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870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term est ing'!$D$2</c:f>
              <c:strCache>
                <c:ptCount val="1"/>
                <c:pt idx="0">
                  <c:v>Ene  –Abr 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'% term est ing'!$C$3:$C$10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 est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78-48F5-899C-AF7FD7B451D2}"/>
            </c:ext>
          </c:extLst>
        </c:ser>
        <c:ser>
          <c:idx val="1"/>
          <c:order val="1"/>
          <c:tx>
            <c:strRef>
              <c:f>'% term est ing'!$E$2</c:f>
              <c:strCache>
                <c:ptCount val="1"/>
                <c:pt idx="0">
                  <c:v>Ene  –Abr 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'% term est ing'!$C$3:$C$10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 est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78-48F5-899C-AF7FD7B451D2}"/>
            </c:ext>
          </c:extLst>
        </c:ser>
        <c:ser>
          <c:idx val="2"/>
          <c:order val="2"/>
          <c:tx>
            <c:strRef>
              <c:f>'% term est ing'!$F$2</c:f>
              <c:strCache>
                <c:ptCount val="1"/>
                <c:pt idx="0">
                  <c:v>Ene  –Abr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'% term est ing'!$C$3:$C$10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 est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78-48F5-899C-AF7FD7B45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8709552"/>
        <c:axId val="2028714448"/>
      </c:barChart>
      <c:catAx>
        <c:axId val="202870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8714448"/>
        <c:crosses val="autoZero"/>
        <c:auto val="1"/>
        <c:lblAlgn val="ctr"/>
        <c:lblOffset val="100"/>
        <c:noMultiLvlLbl val="0"/>
      </c:catAx>
      <c:valAx>
        <c:axId val="202871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870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200" b="1" dirty="0">
                <a:solidFill>
                  <a:schemeClr val="tx1"/>
                </a:solidFill>
              </a:rPr>
              <a:t>Resultados de Evaluación a la Docencia por nivel de desempeño Ene-Abr</a:t>
            </a:r>
            <a:r>
              <a:rPr lang="es-MX" sz="1200" b="1" baseline="0" dirty="0">
                <a:solidFill>
                  <a:schemeClr val="tx1"/>
                </a:solidFill>
              </a:rPr>
              <a:t> 2019</a:t>
            </a:r>
            <a:endParaRPr lang="es-MX" sz="12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Hoja5!$B$3:$B$4</c:f>
              <c:strCache>
                <c:ptCount val="2"/>
                <c:pt idx="0">
                  <c:v>  Docentes de TSU evaluados por nivel de Desempeño (Enero-Abril  2019) </c:v>
                </c:pt>
                <c:pt idx="1">
                  <c:v>Nivel  Satisfactorio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Hoja5!$A$5:$A$13</c:f>
              <c:strCache>
                <c:ptCount val="9"/>
                <c:pt idx="0">
                  <c:v>Administración   (Formulación y Evaluación de Proyectos) </c:v>
                </c:pt>
                <c:pt idx="1">
                  <c:v>Mecatrónica  (Instalaciones Eléctricas Eficientes y Automatización) </c:v>
                </c:pt>
                <c:pt idx="2">
                  <c:v>Tecnologías de la Información y Comunicación (Sistemas informáticos)) </c:v>
                </c:pt>
                <c:pt idx="3">
                  <c:v>Tecnologías de la Información (Área Desarrollo de Software Multiplataforma)  </c:v>
                </c:pt>
                <c:pt idx="4">
                  <c:v>Energías Renovables (Área calidad y ahorro de energía)</c:v>
                </c:pt>
                <c:pt idx="5">
                  <c:v>Mecánica (industrial) </c:v>
                </c:pt>
                <c:pt idx="6">
                  <c:v>Procesos Alimentarios </c:v>
                </c:pt>
                <c:pt idx="7">
                  <c:v>Turismo (Tsu) (Hotelería y Desarrollo de productos alternativos) </c:v>
                </c:pt>
                <c:pt idx="8">
                  <c:v>Gastronomía </c:v>
                </c:pt>
              </c:strCache>
            </c:strRef>
          </c:cat>
          <c:val>
            <c:numRef>
              <c:f>Hoja5!$B$5:$B$13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7D-4865-9CA1-61216E501C2E}"/>
            </c:ext>
          </c:extLst>
        </c:ser>
        <c:ser>
          <c:idx val="1"/>
          <c:order val="1"/>
          <c:tx>
            <c:strRef>
              <c:f>Hoja5!$C$3:$C$4</c:f>
              <c:strCache>
                <c:ptCount val="2"/>
                <c:pt idx="0">
                  <c:v>  Docentes de TSU evaluados por nivel de Desempeño (Enero-Abril  2019) </c:v>
                </c:pt>
                <c:pt idx="1">
                  <c:v>Nivel Regular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Hoja5!$A$5:$A$13</c:f>
              <c:strCache>
                <c:ptCount val="9"/>
                <c:pt idx="0">
                  <c:v>Administración   (Formulación y Evaluación de Proyectos) </c:v>
                </c:pt>
                <c:pt idx="1">
                  <c:v>Mecatrónica  (Instalaciones Eléctricas Eficientes y Automatización) </c:v>
                </c:pt>
                <c:pt idx="2">
                  <c:v>Tecnologías de la Información y Comunicación (Sistemas informáticos)) </c:v>
                </c:pt>
                <c:pt idx="3">
                  <c:v>Tecnologías de la Información (Área Desarrollo de Software Multiplataforma)  </c:v>
                </c:pt>
                <c:pt idx="4">
                  <c:v>Energías Renovables (Área calidad y ahorro de energía)</c:v>
                </c:pt>
                <c:pt idx="5">
                  <c:v>Mecánica (industrial) </c:v>
                </c:pt>
                <c:pt idx="6">
                  <c:v>Procesos Alimentarios </c:v>
                </c:pt>
                <c:pt idx="7">
                  <c:v>Turismo (Tsu) (Hotelería y Desarrollo de productos alternativos) </c:v>
                </c:pt>
                <c:pt idx="8">
                  <c:v>Gastronomía </c:v>
                </c:pt>
              </c:strCache>
            </c:strRef>
          </c:cat>
          <c:val>
            <c:numRef>
              <c:f>Hoja5!$C$5:$C$13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7D-4865-9CA1-61216E501C2E}"/>
            </c:ext>
          </c:extLst>
        </c:ser>
        <c:ser>
          <c:idx val="2"/>
          <c:order val="2"/>
          <c:tx>
            <c:strRef>
              <c:f>Hoja5!$D$3:$D$4</c:f>
              <c:strCache>
                <c:ptCount val="2"/>
                <c:pt idx="0">
                  <c:v>  Docentes de TSU evaluados por nivel de Desempeño (Enero-Abril  2019) </c:v>
                </c:pt>
                <c:pt idx="1">
                  <c:v>% Nivel Satisfactorio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Hoja5!$A$5:$A$13</c:f>
              <c:strCache>
                <c:ptCount val="9"/>
                <c:pt idx="0">
                  <c:v>Administración   (Formulación y Evaluación de Proyectos) </c:v>
                </c:pt>
                <c:pt idx="1">
                  <c:v>Mecatrónica  (Instalaciones Eléctricas Eficientes y Automatización) </c:v>
                </c:pt>
                <c:pt idx="2">
                  <c:v>Tecnologías de la Información y Comunicación (Sistemas informáticos)) </c:v>
                </c:pt>
                <c:pt idx="3">
                  <c:v>Tecnologías de la Información (Área Desarrollo de Software Multiplataforma)  </c:v>
                </c:pt>
                <c:pt idx="4">
                  <c:v>Energías Renovables (Área calidad y ahorro de energía)</c:v>
                </c:pt>
                <c:pt idx="5">
                  <c:v>Mecánica (industrial) </c:v>
                </c:pt>
                <c:pt idx="6">
                  <c:v>Procesos Alimentarios </c:v>
                </c:pt>
                <c:pt idx="7">
                  <c:v>Turismo (Tsu) (Hotelería y Desarrollo de productos alternativos) </c:v>
                </c:pt>
                <c:pt idx="8">
                  <c:v>Gastronomía </c:v>
                </c:pt>
              </c:strCache>
            </c:strRef>
          </c:cat>
          <c:val>
            <c:numRef>
              <c:f>Hoja5!$D$5:$D$13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91.7</c:v>
                </c:pt>
                <c:pt idx="4">
                  <c:v>100</c:v>
                </c:pt>
                <c:pt idx="5">
                  <c:v>100</c:v>
                </c:pt>
                <c:pt idx="6">
                  <c:v>92.3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7D-4865-9CA1-61216E501C2E}"/>
            </c:ext>
          </c:extLst>
        </c:ser>
        <c:ser>
          <c:idx val="3"/>
          <c:order val="3"/>
          <c:tx>
            <c:strRef>
              <c:f>Hoja5!$E$3:$E$4</c:f>
              <c:strCache>
                <c:ptCount val="2"/>
                <c:pt idx="0">
                  <c:v>  Docentes de TSU evaluados por nivel de Desempeño (Enero-Abril  2019) </c:v>
                </c:pt>
                <c:pt idx="1">
                  <c:v>% Nivel Regular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Hoja5!$A$5:$A$13</c:f>
              <c:strCache>
                <c:ptCount val="9"/>
                <c:pt idx="0">
                  <c:v>Administración   (Formulación y Evaluación de Proyectos) </c:v>
                </c:pt>
                <c:pt idx="1">
                  <c:v>Mecatrónica  (Instalaciones Eléctricas Eficientes y Automatización) </c:v>
                </c:pt>
                <c:pt idx="2">
                  <c:v>Tecnologías de la Información y Comunicación (Sistemas informáticos)) </c:v>
                </c:pt>
                <c:pt idx="3">
                  <c:v>Tecnologías de la Información (Área Desarrollo de Software Multiplataforma)  </c:v>
                </c:pt>
                <c:pt idx="4">
                  <c:v>Energías Renovables (Área calidad y ahorro de energía)</c:v>
                </c:pt>
                <c:pt idx="5">
                  <c:v>Mecánica (industrial) </c:v>
                </c:pt>
                <c:pt idx="6">
                  <c:v>Procesos Alimentarios </c:v>
                </c:pt>
                <c:pt idx="7">
                  <c:v>Turismo (Tsu) (Hotelería y Desarrollo de productos alternativos) </c:v>
                </c:pt>
                <c:pt idx="8">
                  <c:v>Gastronomía </c:v>
                </c:pt>
              </c:strCache>
            </c:strRef>
          </c:cat>
          <c:val>
            <c:numRef>
              <c:f>Hoja5!$E$5:$E$13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8.3000000000000007</c:v>
                </c:pt>
                <c:pt idx="4">
                  <c:v>0</c:v>
                </c:pt>
                <c:pt idx="5">
                  <c:v>0</c:v>
                </c:pt>
                <c:pt idx="6">
                  <c:v>7.7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7D-4865-9CA1-61216E501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8702480"/>
        <c:axId val="2028705744"/>
      </c:barChart>
      <c:catAx>
        <c:axId val="202870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8705744"/>
        <c:crosses val="autoZero"/>
        <c:auto val="1"/>
        <c:lblAlgn val="ctr"/>
        <c:lblOffset val="100"/>
        <c:noMultiLvlLbl val="0"/>
      </c:catAx>
      <c:valAx>
        <c:axId val="20287057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870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b="1">
                <a:solidFill>
                  <a:sysClr val="windowText" lastClr="000000"/>
                </a:solidFill>
              </a:rPr>
              <a:t>Resultados de</a:t>
            </a:r>
            <a:r>
              <a:rPr lang="es-MX" b="1" baseline="0">
                <a:solidFill>
                  <a:sysClr val="windowText" lastClr="000000"/>
                </a:solidFill>
              </a:rPr>
              <a:t> Evaluación en Docencia Ene-Abr 2019</a:t>
            </a:r>
            <a:endParaRPr lang="es-MX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03965737922657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'eval. doc ing'!$B$2</c:f>
              <c:strCache>
                <c:ptCount val="1"/>
                <c:pt idx="0">
                  <c:v>No. de Docentes  Evaluados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'eval. doc ing'!$A$3:$A$11</c:f>
              <c:strCache>
                <c:ptCount val="9"/>
                <c:pt idx="0">
                  <c:v>Ing. Desarrollo empresarial de Proyectos Sustentables</c:v>
                </c:pt>
                <c:pt idx="1">
                  <c:v>Ing. En Energías Renovables</c:v>
                </c:pt>
                <c:pt idx="2">
                  <c:v>Ing. En Mecatrónica </c:v>
                </c:pt>
                <c:pt idx="3">
                  <c:v>Ing. En Metalmecánica </c:v>
                </c:pt>
                <c:pt idx="4">
                  <c:v>Ing. En procesos Bioalimentarios</c:v>
                </c:pt>
                <c:pt idx="5">
                  <c:v>Ing.  En Tecnologías de la Información. Y Comunicación</c:v>
                </c:pt>
                <c:pt idx="6">
                  <c:v>Lic. En Desarrollo Turístico Sustentable </c:v>
                </c:pt>
                <c:pt idx="7">
                  <c:v>Lic. En Gastronomía </c:v>
                </c:pt>
                <c:pt idx="8">
                  <c:v>Ing. Técnica en Seguridad e Inocuidad. </c:v>
                </c:pt>
              </c:strCache>
            </c:strRef>
          </c:cat>
          <c:val>
            <c:numRef>
              <c:f>'eval. doc ing'!$B$3:$B$11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AA-45B9-8168-6B4C2CAED924}"/>
            </c:ext>
          </c:extLst>
        </c:ser>
        <c:ser>
          <c:idx val="1"/>
          <c:order val="1"/>
          <c:tx>
            <c:strRef>
              <c:f>'eval. doc ing'!$C$2</c:f>
              <c:strCache>
                <c:ptCount val="1"/>
                <c:pt idx="0">
                  <c:v>Nivel  Satisfactorio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'eval. doc ing'!$A$3:$A$11</c:f>
              <c:strCache>
                <c:ptCount val="9"/>
                <c:pt idx="0">
                  <c:v>Ing. Desarrollo empresarial de Proyectos Sustentables</c:v>
                </c:pt>
                <c:pt idx="1">
                  <c:v>Ing. En Energías Renovables</c:v>
                </c:pt>
                <c:pt idx="2">
                  <c:v>Ing. En Mecatrónica </c:v>
                </c:pt>
                <c:pt idx="3">
                  <c:v>Ing. En Metalmecánica </c:v>
                </c:pt>
                <c:pt idx="4">
                  <c:v>Ing. En procesos Bioalimentarios</c:v>
                </c:pt>
                <c:pt idx="5">
                  <c:v>Ing.  En Tecnologías de la Información. Y Comunicación</c:v>
                </c:pt>
                <c:pt idx="6">
                  <c:v>Lic. En Desarrollo Turístico Sustentable </c:v>
                </c:pt>
                <c:pt idx="7">
                  <c:v>Lic. En Gastronomía </c:v>
                </c:pt>
                <c:pt idx="8">
                  <c:v>Ing. Técnica en Seguridad e Inocuidad. </c:v>
                </c:pt>
              </c:strCache>
            </c:strRef>
          </c:cat>
          <c:val>
            <c:numRef>
              <c:f>'eval. doc ing'!$C$3:$C$11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AA-45B9-8168-6B4C2CAED924}"/>
            </c:ext>
          </c:extLst>
        </c:ser>
        <c:ser>
          <c:idx val="2"/>
          <c:order val="2"/>
          <c:tx>
            <c:strRef>
              <c:f>'eval. doc ing'!$D$2</c:f>
              <c:strCache>
                <c:ptCount val="1"/>
                <c:pt idx="0">
                  <c:v>Nivel 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'eval. doc ing'!$A$3:$A$11</c:f>
              <c:strCache>
                <c:ptCount val="9"/>
                <c:pt idx="0">
                  <c:v>Ing. Desarrollo empresarial de Proyectos Sustentables</c:v>
                </c:pt>
                <c:pt idx="1">
                  <c:v>Ing. En Energías Renovables</c:v>
                </c:pt>
                <c:pt idx="2">
                  <c:v>Ing. En Mecatrónica </c:v>
                </c:pt>
                <c:pt idx="3">
                  <c:v>Ing. En Metalmecánica </c:v>
                </c:pt>
                <c:pt idx="4">
                  <c:v>Ing. En procesos Bioalimentarios</c:v>
                </c:pt>
                <c:pt idx="5">
                  <c:v>Ing.  En Tecnologías de la Información. Y Comunicación</c:v>
                </c:pt>
                <c:pt idx="6">
                  <c:v>Lic. En Desarrollo Turístico Sustentable </c:v>
                </c:pt>
                <c:pt idx="7">
                  <c:v>Lic. En Gastronomía </c:v>
                </c:pt>
                <c:pt idx="8">
                  <c:v>Ing. Técnica en Seguridad e Inocuidad. </c:v>
                </c:pt>
              </c:strCache>
            </c:strRef>
          </c:cat>
          <c:val>
            <c:numRef>
              <c:f>'eval. doc ing'!$D$3:$D$11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AA-45B9-8168-6B4C2CAED924}"/>
            </c:ext>
          </c:extLst>
        </c:ser>
        <c:ser>
          <c:idx val="3"/>
          <c:order val="3"/>
          <c:tx>
            <c:strRef>
              <c:f>'eval. doc ing'!$E$2</c:f>
              <c:strCache>
                <c:ptCount val="1"/>
                <c:pt idx="0">
                  <c:v>% Nivel Satisfactorio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'eval. doc ing'!$A$3:$A$11</c:f>
              <c:strCache>
                <c:ptCount val="9"/>
                <c:pt idx="0">
                  <c:v>Ing. Desarrollo empresarial de Proyectos Sustentables</c:v>
                </c:pt>
                <c:pt idx="1">
                  <c:v>Ing. En Energías Renovables</c:v>
                </c:pt>
                <c:pt idx="2">
                  <c:v>Ing. En Mecatrónica </c:v>
                </c:pt>
                <c:pt idx="3">
                  <c:v>Ing. En Metalmecánica </c:v>
                </c:pt>
                <c:pt idx="4">
                  <c:v>Ing. En procesos Bioalimentarios</c:v>
                </c:pt>
                <c:pt idx="5">
                  <c:v>Ing.  En Tecnologías de la Información. Y Comunicación</c:v>
                </c:pt>
                <c:pt idx="6">
                  <c:v>Lic. En Desarrollo Turístico Sustentable </c:v>
                </c:pt>
                <c:pt idx="7">
                  <c:v>Lic. En Gastronomía </c:v>
                </c:pt>
                <c:pt idx="8">
                  <c:v>Ing. Técnica en Seguridad e Inocuidad. </c:v>
                </c:pt>
              </c:strCache>
            </c:strRef>
          </c:cat>
          <c:val>
            <c:numRef>
              <c:f>'eval. doc ing'!$E$3:$E$11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85.7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AA-45B9-8168-6B4C2CAED924}"/>
            </c:ext>
          </c:extLst>
        </c:ser>
        <c:ser>
          <c:idx val="4"/>
          <c:order val="4"/>
          <c:tx>
            <c:strRef>
              <c:f>'eval. doc ing'!$F$2</c:f>
              <c:strCache>
                <c:ptCount val="1"/>
                <c:pt idx="0">
                  <c:v>% Nivel Regular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'eval. doc ing'!$A$3:$A$11</c:f>
              <c:strCache>
                <c:ptCount val="9"/>
                <c:pt idx="0">
                  <c:v>Ing. Desarrollo empresarial de Proyectos Sustentables</c:v>
                </c:pt>
                <c:pt idx="1">
                  <c:v>Ing. En Energías Renovables</c:v>
                </c:pt>
                <c:pt idx="2">
                  <c:v>Ing. En Mecatrónica </c:v>
                </c:pt>
                <c:pt idx="3">
                  <c:v>Ing. En Metalmecánica </c:v>
                </c:pt>
                <c:pt idx="4">
                  <c:v>Ing. En procesos Bioalimentarios</c:v>
                </c:pt>
                <c:pt idx="5">
                  <c:v>Ing.  En Tecnologías de la Información. Y Comunicación</c:v>
                </c:pt>
                <c:pt idx="6">
                  <c:v>Lic. En Desarrollo Turístico Sustentable </c:v>
                </c:pt>
                <c:pt idx="7">
                  <c:v>Lic. En Gastronomía </c:v>
                </c:pt>
                <c:pt idx="8">
                  <c:v>Ing. Técnica en Seguridad e Inocuidad. </c:v>
                </c:pt>
              </c:strCache>
            </c:strRef>
          </c:cat>
          <c:val>
            <c:numRef>
              <c:f>'eval. doc ing'!$F$3:$F$11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14.3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AA-45B9-8168-6B4C2CAED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8701936"/>
        <c:axId val="2028713904"/>
      </c:barChart>
      <c:catAx>
        <c:axId val="202870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8713904"/>
        <c:crosses val="autoZero"/>
        <c:auto val="1"/>
        <c:lblAlgn val="ctr"/>
        <c:lblOffset val="100"/>
        <c:noMultiLvlLbl val="0"/>
      </c:catAx>
      <c:valAx>
        <c:axId val="20287139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870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'Visitas ind'!$D$2</c:f>
              <c:strCache>
                <c:ptCount val="1"/>
                <c:pt idx="0">
                  <c:v>NO. DE  VISITAS REALIZADAS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'Visitas ind'!$B$3:$B$9</c:f>
              <c:strCache>
                <c:ptCount val="7"/>
                <c:pt idx="0">
                  <c:v>TSU e  Ingeniería en TIC.</c:v>
                </c:pt>
                <c:pt idx="1">
                  <c:v>Administración y Evaluación de Proyectos e IDEPS</c:v>
                </c:pt>
                <c:pt idx="2">
                  <c:v>TSU en Mecánica e Ing. en  Metalmecánica</c:v>
                </c:pt>
                <c:pt idx="3">
                  <c:v>Turismo, Gastronomía, Desarrollo Turístico Sustentable</c:v>
                </c:pt>
                <c:pt idx="4">
                  <c:v>TSU en PROCAL, Ing. en  PROBIO, Licencia Profesional en Seguridad e Inocuidad Alimentaria.</c:v>
                </c:pt>
                <c:pt idx="5">
                  <c:v>TSU  e Ingeniería en Mecatrónica, TSU e  Ingeniería en Energías Renovables</c:v>
                </c:pt>
                <c:pt idx="6">
                  <c:v>Total</c:v>
                </c:pt>
              </c:strCache>
            </c:strRef>
          </c:cat>
          <c:val>
            <c:numRef>
              <c:f>'Visitas ind'!$D$3:$D$9</c:f>
              <c:numCache>
                <c:formatCode>General</c:formatCode>
                <c:ptCount val="7"/>
                <c:pt idx="0">
                  <c:v>8</c:v>
                </c:pt>
                <c:pt idx="1">
                  <c:v>13</c:v>
                </c:pt>
                <c:pt idx="2">
                  <c:v>8</c:v>
                </c:pt>
                <c:pt idx="3">
                  <c:v>23</c:v>
                </c:pt>
                <c:pt idx="4">
                  <c:v>8</c:v>
                </c:pt>
                <c:pt idx="5">
                  <c:v>15</c:v>
                </c:pt>
                <c:pt idx="6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DD-4516-977B-61A7C675AA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8705200"/>
        <c:axId val="2028707920"/>
      </c:barChart>
      <c:catAx>
        <c:axId val="20287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8707920"/>
        <c:crosses val="autoZero"/>
        <c:auto val="1"/>
        <c:lblAlgn val="ctr"/>
        <c:lblOffset val="100"/>
        <c:noMultiLvlLbl val="0"/>
      </c:catAx>
      <c:valAx>
        <c:axId val="202870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870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0615711252653927E-2"/>
                  <c:y val="8.3945407723506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86-4A24-8AAB-0C9C28CAD2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Hoja1!$B$3:$B$15</c:f>
              <c:numCache>
                <c:formatCode>General</c:formatCode>
                <c:ptCount val="13"/>
                <c:pt idx="0">
                  <c:v>103</c:v>
                </c:pt>
                <c:pt idx="1">
                  <c:v>184</c:v>
                </c:pt>
                <c:pt idx="2">
                  <c:v>244</c:v>
                </c:pt>
                <c:pt idx="3">
                  <c:v>188</c:v>
                </c:pt>
                <c:pt idx="6">
                  <c:v>94</c:v>
                </c:pt>
                <c:pt idx="7">
                  <c:v>124</c:v>
                </c:pt>
                <c:pt idx="10">
                  <c:v>224</c:v>
                </c:pt>
                <c:pt idx="11">
                  <c:v>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86-4A24-8AAB-0C9C28CAD25D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0615711252653927E-2"/>
                  <c:y val="-2.798180257450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86-4A24-8AAB-0C9C28CAD2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Hoja1!$C$3:$C$15</c:f>
              <c:numCache>
                <c:formatCode>General</c:formatCode>
                <c:ptCount val="13"/>
                <c:pt idx="0">
                  <c:v>89</c:v>
                </c:pt>
                <c:pt idx="1">
                  <c:v>161</c:v>
                </c:pt>
                <c:pt idx="2">
                  <c:v>225</c:v>
                </c:pt>
                <c:pt idx="3">
                  <c:v>184</c:v>
                </c:pt>
                <c:pt idx="6">
                  <c:v>76</c:v>
                </c:pt>
                <c:pt idx="7">
                  <c:v>120</c:v>
                </c:pt>
                <c:pt idx="10">
                  <c:v>224</c:v>
                </c:pt>
                <c:pt idx="11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86-4A24-8AAB-0C9C28CAD25D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Hoja1!$D$3:$D$15</c:f>
              <c:numCache>
                <c:formatCode>General</c:formatCode>
                <c:ptCount val="13"/>
                <c:pt idx="0">
                  <c:v>116</c:v>
                </c:pt>
                <c:pt idx="1">
                  <c:v>167</c:v>
                </c:pt>
                <c:pt idx="2">
                  <c:v>283</c:v>
                </c:pt>
                <c:pt idx="3">
                  <c:v>228</c:v>
                </c:pt>
                <c:pt idx="6">
                  <c:v>139</c:v>
                </c:pt>
                <c:pt idx="10">
                  <c:v>247</c:v>
                </c:pt>
                <c:pt idx="11">
                  <c:v>182</c:v>
                </c:pt>
                <c:pt idx="12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86-4A24-8AAB-0C9C28CAD25D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Hoja1!$E$3:$E$15</c:f>
              <c:numCache>
                <c:formatCode>General</c:formatCode>
                <c:ptCount val="13"/>
                <c:pt idx="0">
                  <c:v>90</c:v>
                </c:pt>
                <c:pt idx="1">
                  <c:v>155</c:v>
                </c:pt>
                <c:pt idx="2">
                  <c:v>221</c:v>
                </c:pt>
                <c:pt idx="4">
                  <c:v>191</c:v>
                </c:pt>
                <c:pt idx="5">
                  <c:v>48</c:v>
                </c:pt>
                <c:pt idx="6">
                  <c:v>121</c:v>
                </c:pt>
                <c:pt idx="8">
                  <c:v>48</c:v>
                </c:pt>
                <c:pt idx="9">
                  <c:v>90</c:v>
                </c:pt>
                <c:pt idx="10">
                  <c:v>217</c:v>
                </c:pt>
                <c:pt idx="1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986-4A24-8AAB-0C9C28CAD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6"/>
        <c:axId val="1926562880"/>
        <c:axId val="1926557984"/>
      </c:barChart>
      <c:catAx>
        <c:axId val="192656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6557984"/>
        <c:crosses val="autoZero"/>
        <c:auto val="1"/>
        <c:lblAlgn val="ctr"/>
        <c:lblOffset val="100"/>
        <c:noMultiLvlLbl val="0"/>
      </c:catAx>
      <c:valAx>
        <c:axId val="192655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65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Hoja2!$C$2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Hoja2!$C$3:$C$10</c:f>
              <c:numCache>
                <c:formatCode>General</c:formatCode>
                <c:ptCount val="8"/>
                <c:pt idx="0">
                  <c:v>33</c:v>
                </c:pt>
                <c:pt idx="1">
                  <c:v>88</c:v>
                </c:pt>
                <c:pt idx="2">
                  <c:v>239</c:v>
                </c:pt>
                <c:pt idx="3">
                  <c:v>188</c:v>
                </c:pt>
                <c:pt idx="4">
                  <c:v>45</c:v>
                </c:pt>
                <c:pt idx="5">
                  <c:v>239</c:v>
                </c:pt>
                <c:pt idx="6">
                  <c:v>116</c:v>
                </c:pt>
                <c:pt idx="7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A3-4A8E-B5A8-B4A87EC93285}"/>
            </c:ext>
          </c:extLst>
        </c:ser>
        <c:ser>
          <c:idx val="1"/>
          <c:order val="1"/>
          <c:tx>
            <c:strRef>
              <c:f>Hoja2!$D$2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Hoja2!$D$3:$D$10</c:f>
              <c:numCache>
                <c:formatCode>General</c:formatCode>
                <c:ptCount val="8"/>
                <c:pt idx="0">
                  <c:v>21</c:v>
                </c:pt>
                <c:pt idx="1">
                  <c:v>26</c:v>
                </c:pt>
                <c:pt idx="2">
                  <c:v>120</c:v>
                </c:pt>
                <c:pt idx="3">
                  <c:v>63</c:v>
                </c:pt>
                <c:pt idx="4">
                  <c:v>21</c:v>
                </c:pt>
                <c:pt idx="5">
                  <c:v>120</c:v>
                </c:pt>
                <c:pt idx="6">
                  <c:v>58</c:v>
                </c:pt>
                <c:pt idx="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A3-4A8E-B5A8-B4A87EC93285}"/>
            </c:ext>
          </c:extLst>
        </c:ser>
        <c:ser>
          <c:idx val="2"/>
          <c:order val="2"/>
          <c:tx>
            <c:strRef>
              <c:f>Hoja2!$E$2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Hoja2!$E$3:$E$10</c:f>
              <c:numCache>
                <c:formatCode>General</c:formatCode>
                <c:ptCount val="8"/>
                <c:pt idx="0">
                  <c:v>46</c:v>
                </c:pt>
                <c:pt idx="1">
                  <c:v>90</c:v>
                </c:pt>
                <c:pt idx="2">
                  <c:v>216</c:v>
                </c:pt>
                <c:pt idx="3">
                  <c:v>137</c:v>
                </c:pt>
                <c:pt idx="4">
                  <c:v>43</c:v>
                </c:pt>
                <c:pt idx="5">
                  <c:v>216</c:v>
                </c:pt>
                <c:pt idx="6">
                  <c:v>156</c:v>
                </c:pt>
                <c:pt idx="7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A3-4A8E-B5A8-B4A87EC93285}"/>
            </c:ext>
          </c:extLst>
        </c:ser>
        <c:ser>
          <c:idx val="3"/>
          <c:order val="3"/>
          <c:tx>
            <c:strRef>
              <c:f>Hoja2!$F$2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Hoja2!$F$3:$F$10</c:f>
              <c:numCache>
                <c:formatCode>General</c:formatCode>
                <c:ptCount val="8"/>
                <c:pt idx="0">
                  <c:v>42</c:v>
                </c:pt>
                <c:pt idx="1">
                  <c:v>98</c:v>
                </c:pt>
                <c:pt idx="2">
                  <c:v>214</c:v>
                </c:pt>
                <c:pt idx="3">
                  <c:v>121</c:v>
                </c:pt>
                <c:pt idx="4">
                  <c:v>46</c:v>
                </c:pt>
                <c:pt idx="5">
                  <c:v>104</c:v>
                </c:pt>
                <c:pt idx="6">
                  <c:v>153</c:v>
                </c:pt>
                <c:pt idx="7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A3-4A8E-B5A8-B4A87EC932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26555264"/>
        <c:axId val="1926550368"/>
        <c:axId val="0"/>
      </c:bar3DChart>
      <c:catAx>
        <c:axId val="192655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6550368"/>
        <c:crosses val="autoZero"/>
        <c:auto val="1"/>
        <c:lblAlgn val="ctr"/>
        <c:lblOffset val="100"/>
        <c:noMultiLvlLbl val="0"/>
      </c:catAx>
      <c:valAx>
        <c:axId val="192655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655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51617595006517"/>
          <c:y val="8.9024894077606762E-2"/>
          <c:w val="0.55861507488306217"/>
          <c:h val="0.800387931669897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Hoja3!$B$4:$B$16</c:f>
              <c:numCache>
                <c:formatCode>General</c:formatCode>
                <c:ptCount val="13"/>
                <c:pt idx="0">
                  <c:v>50</c:v>
                </c:pt>
                <c:pt idx="1">
                  <c:v>37.64</c:v>
                </c:pt>
                <c:pt idx="2">
                  <c:v>63.79</c:v>
                </c:pt>
                <c:pt idx="3">
                  <c:v>54.64</c:v>
                </c:pt>
                <c:pt idx="6">
                  <c:v>35.229999999999997</c:v>
                </c:pt>
                <c:pt idx="7">
                  <c:v>86.67</c:v>
                </c:pt>
                <c:pt idx="10">
                  <c:v>89.14</c:v>
                </c:pt>
                <c:pt idx="11">
                  <c:v>73.17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FA-4CF2-BB20-C817009C847B}"/>
            </c:ext>
          </c:extLst>
        </c:ser>
        <c:ser>
          <c:idx val="1"/>
          <c:order val="1"/>
          <c:tx>
            <c:strRef>
              <c:f>Hoja3!$C$3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310407956545974E-3"/>
                  <c:y val="7.11743772241992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FA-4CF2-BB20-C817009C84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Hoja3!$C$4:$C$16</c:f>
              <c:numCache>
                <c:formatCode>General</c:formatCode>
                <c:ptCount val="13"/>
                <c:pt idx="0">
                  <c:v>92.5</c:v>
                </c:pt>
                <c:pt idx="1">
                  <c:v>90.73</c:v>
                </c:pt>
                <c:pt idx="2">
                  <c:v>99.54</c:v>
                </c:pt>
                <c:pt idx="3">
                  <c:v>96.13</c:v>
                </c:pt>
                <c:pt idx="6">
                  <c:v>97.33</c:v>
                </c:pt>
                <c:pt idx="7">
                  <c:v>97.39</c:v>
                </c:pt>
                <c:pt idx="10">
                  <c:v>98.1</c:v>
                </c:pt>
                <c:pt idx="11">
                  <c:v>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FA-4CF2-BB20-C817009C847B}"/>
            </c:ext>
          </c:extLst>
        </c:ser>
        <c:ser>
          <c:idx val="2"/>
          <c:order val="2"/>
          <c:tx>
            <c:strRef>
              <c:f>Hoja3!$D$3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4982805967408142E-3"/>
                  <c:y val="4.74495848161328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FA-4CF2-BB20-C817009C84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Hoja3!$D$4:$D$16</c:f>
              <c:numCache>
                <c:formatCode>General</c:formatCode>
                <c:ptCount val="13"/>
                <c:pt idx="0">
                  <c:v>91.21</c:v>
                </c:pt>
                <c:pt idx="1">
                  <c:v>94.81</c:v>
                </c:pt>
                <c:pt idx="2">
                  <c:v>88.05</c:v>
                </c:pt>
                <c:pt idx="4">
                  <c:v>99.37</c:v>
                </c:pt>
                <c:pt idx="5">
                  <c:v>95.74</c:v>
                </c:pt>
                <c:pt idx="6">
                  <c:v>96.83</c:v>
                </c:pt>
                <c:pt idx="8">
                  <c:v>90.38</c:v>
                </c:pt>
                <c:pt idx="9">
                  <c:v>98.94</c:v>
                </c:pt>
                <c:pt idx="10">
                  <c:v>98.65</c:v>
                </c:pt>
                <c:pt idx="11">
                  <c:v>100</c:v>
                </c:pt>
                <c:pt idx="12">
                  <c:v>90.38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FA-4CF2-BB20-C817009C847B}"/>
            </c:ext>
          </c:extLst>
        </c:ser>
        <c:ser>
          <c:idx val="3"/>
          <c:order val="3"/>
          <c:tx>
            <c:strRef>
              <c:f>Hoja3!$E$3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Hoja3!$E$4:$E$16</c:f>
              <c:numCache>
                <c:formatCode>General</c:formatCode>
                <c:ptCount val="13"/>
                <c:pt idx="0">
                  <c:v>89.53</c:v>
                </c:pt>
                <c:pt idx="1">
                  <c:v>92.05</c:v>
                </c:pt>
                <c:pt idx="2">
                  <c:v>95.43</c:v>
                </c:pt>
                <c:pt idx="4">
                  <c:v>97.44</c:v>
                </c:pt>
                <c:pt idx="5">
                  <c:v>100</c:v>
                </c:pt>
                <c:pt idx="6">
                  <c:v>97.46</c:v>
                </c:pt>
                <c:pt idx="9">
                  <c:v>100</c:v>
                </c:pt>
                <c:pt idx="10">
                  <c:v>97.83</c:v>
                </c:pt>
                <c:pt idx="12">
                  <c:v>95.65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FA-4CF2-BB20-C817009C84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8"/>
        <c:axId val="1926556896"/>
        <c:axId val="1926561792"/>
      </c:barChart>
      <c:catAx>
        <c:axId val="192655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926561792"/>
        <c:crosses val="autoZero"/>
        <c:auto val="1"/>
        <c:lblAlgn val="ctr"/>
        <c:lblOffset val="100"/>
        <c:noMultiLvlLbl val="0"/>
      </c:catAx>
      <c:valAx>
        <c:axId val="1926561792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6556896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Hoja4!$C$3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Hoja4!$C$4:$C$11</c:f>
              <c:numCache>
                <c:formatCode>General</c:formatCode>
                <c:ptCount val="8"/>
                <c:pt idx="0">
                  <c:v>65.63</c:v>
                </c:pt>
                <c:pt idx="1">
                  <c:v>60.67</c:v>
                </c:pt>
                <c:pt idx="2">
                  <c:v>92.77</c:v>
                </c:pt>
                <c:pt idx="3">
                  <c:v>54.05</c:v>
                </c:pt>
                <c:pt idx="4">
                  <c:v>64.44</c:v>
                </c:pt>
                <c:pt idx="5">
                  <c:v>90.48</c:v>
                </c:pt>
                <c:pt idx="6">
                  <c:v>86.21</c:v>
                </c:pt>
                <c:pt idx="7">
                  <c:v>78.33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E2-4DFC-BD24-24A3DF038293}"/>
            </c:ext>
          </c:extLst>
        </c:ser>
        <c:ser>
          <c:idx val="1"/>
          <c:order val="1"/>
          <c:tx>
            <c:strRef>
              <c:f>Hoja4!$D$3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Hoja4!$D$4:$D$11</c:f>
              <c:numCache>
                <c:formatCode>General</c:formatCode>
                <c:ptCount val="8"/>
                <c:pt idx="0">
                  <c:v>80.95</c:v>
                </c:pt>
                <c:pt idx="1">
                  <c:v>92.31</c:v>
                </c:pt>
                <c:pt idx="2">
                  <c:v>100</c:v>
                </c:pt>
                <c:pt idx="3">
                  <c:v>90.48</c:v>
                </c:pt>
                <c:pt idx="4">
                  <c:v>95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E2-4DFC-BD24-24A3DF038293}"/>
            </c:ext>
          </c:extLst>
        </c:ser>
        <c:ser>
          <c:idx val="2"/>
          <c:order val="2"/>
          <c:tx>
            <c:strRef>
              <c:f>Hoja4!$E$3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Hoja4!$E$4:$E$11</c:f>
              <c:numCache>
                <c:formatCode>General</c:formatCode>
                <c:ptCount val="8"/>
                <c:pt idx="0">
                  <c:v>87.23</c:v>
                </c:pt>
                <c:pt idx="1">
                  <c:v>100</c:v>
                </c:pt>
                <c:pt idx="2">
                  <c:v>99.06</c:v>
                </c:pt>
                <c:pt idx="3">
                  <c:v>88.72</c:v>
                </c:pt>
                <c:pt idx="4">
                  <c:v>100</c:v>
                </c:pt>
                <c:pt idx="5">
                  <c:v>100</c:v>
                </c:pt>
                <c:pt idx="6">
                  <c:v>96.13</c:v>
                </c:pt>
                <c:pt idx="7">
                  <c:v>96.27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E2-4DFC-BD24-24A3DF038293}"/>
            </c:ext>
          </c:extLst>
        </c:ser>
        <c:ser>
          <c:idx val="3"/>
          <c:order val="3"/>
          <c:tx>
            <c:strRef>
              <c:f>Hoja4!$F$3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Hoja4!$F$4:$F$11</c:f>
              <c:numCache>
                <c:formatCode>General</c:formatCode>
                <c:ptCount val="8"/>
                <c:pt idx="0">
                  <c:v>92.5</c:v>
                </c:pt>
                <c:pt idx="1">
                  <c:v>93.73</c:v>
                </c:pt>
                <c:pt idx="2">
                  <c:v>97.96</c:v>
                </c:pt>
                <c:pt idx="3">
                  <c:v>100</c:v>
                </c:pt>
                <c:pt idx="4">
                  <c:v>97.83</c:v>
                </c:pt>
                <c:pt idx="5">
                  <c:v>99.01</c:v>
                </c:pt>
                <c:pt idx="6">
                  <c:v>97.33</c:v>
                </c:pt>
                <c:pt idx="7">
                  <c:v>99.22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E2-4DFC-BD24-24A3DF0382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20552240"/>
        <c:axId val="2020546256"/>
        <c:axId val="0"/>
      </c:bar3DChart>
      <c:catAx>
        <c:axId val="202055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0546256"/>
        <c:crosses val="autoZero"/>
        <c:auto val="1"/>
        <c:lblAlgn val="ctr"/>
        <c:lblOffset val="100"/>
        <c:noMultiLvlLbl val="0"/>
      </c:catAx>
      <c:valAx>
        <c:axId val="202054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05522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regulariz'!$C$2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regulariz'!$C$3:$C$15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96.08</c:v>
                </c:pt>
                <c:pt idx="5">
                  <c:v>71.88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88-42DD-919E-FCF3D74F866A}"/>
            </c:ext>
          </c:extLst>
        </c:ser>
        <c:ser>
          <c:idx val="1"/>
          <c:order val="1"/>
          <c:tx>
            <c:strRef>
              <c:f>'% regulariz'!$D$2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regulariz'!$D$3:$D$15</c:f>
              <c:numCache>
                <c:formatCode>General</c:formatCode>
                <c:ptCount val="13"/>
                <c:pt idx="0">
                  <c:v>75</c:v>
                </c:pt>
                <c:pt idx="1">
                  <c:v>82.93</c:v>
                </c:pt>
                <c:pt idx="2">
                  <c:v>96</c:v>
                </c:pt>
                <c:pt idx="3">
                  <c:v>87.04</c:v>
                </c:pt>
                <c:pt idx="4">
                  <c:v>87.18</c:v>
                </c:pt>
                <c:pt idx="5">
                  <c:v>86.67</c:v>
                </c:pt>
                <c:pt idx="6">
                  <c:v>89.47</c:v>
                </c:pt>
                <c:pt idx="7">
                  <c:v>90.32</c:v>
                </c:pt>
                <c:pt idx="8">
                  <c:v>91.67</c:v>
                </c:pt>
                <c:pt idx="9">
                  <c:v>89.47</c:v>
                </c:pt>
                <c:pt idx="10">
                  <c:v>87.5</c:v>
                </c:pt>
                <c:pt idx="11">
                  <c:v>93.75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88-42DD-919E-FCF3D74F866A}"/>
            </c:ext>
          </c:extLst>
        </c:ser>
        <c:ser>
          <c:idx val="2"/>
          <c:order val="2"/>
          <c:tx>
            <c:strRef>
              <c:f>'% regulariz'!$E$2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regulariz'!$E$3:$E$15</c:f>
              <c:numCache>
                <c:formatCode>General</c:formatCode>
                <c:ptCount val="13"/>
                <c:pt idx="0">
                  <c:v>74.19</c:v>
                </c:pt>
                <c:pt idx="1">
                  <c:v>87.69</c:v>
                </c:pt>
                <c:pt idx="2">
                  <c:v>63.86</c:v>
                </c:pt>
                <c:pt idx="3">
                  <c:v>89.47</c:v>
                </c:pt>
                <c:pt idx="4">
                  <c:v>98.67</c:v>
                </c:pt>
                <c:pt idx="5">
                  <c:v>89.47</c:v>
                </c:pt>
                <c:pt idx="6">
                  <c:v>85.19</c:v>
                </c:pt>
                <c:pt idx="7">
                  <c:v>66.67</c:v>
                </c:pt>
                <c:pt idx="8">
                  <c:v>66.67</c:v>
                </c:pt>
                <c:pt idx="9">
                  <c:v>96.15</c:v>
                </c:pt>
                <c:pt idx="10">
                  <c:v>91.18</c:v>
                </c:pt>
                <c:pt idx="11">
                  <c:v>100</c:v>
                </c:pt>
                <c:pt idx="12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88-42DD-919E-FCF3D74F866A}"/>
            </c:ext>
          </c:extLst>
        </c:ser>
        <c:ser>
          <c:idx val="3"/>
          <c:order val="3"/>
          <c:tx>
            <c:strRef>
              <c:f>'% regulariz'!$F$2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regulariz'!$F$3:$F$15</c:f>
              <c:numCache>
                <c:formatCode>General</c:formatCode>
                <c:ptCount val="13"/>
                <c:pt idx="0">
                  <c:v>74.290000000000006</c:v>
                </c:pt>
                <c:pt idx="1">
                  <c:v>86.67</c:v>
                </c:pt>
                <c:pt idx="2">
                  <c:v>86.96</c:v>
                </c:pt>
                <c:pt idx="4">
                  <c:v>94.29</c:v>
                </c:pt>
                <c:pt idx="5">
                  <c:v>100</c:v>
                </c:pt>
                <c:pt idx="6">
                  <c:v>84.21</c:v>
                </c:pt>
                <c:pt idx="8">
                  <c:v>88.89</c:v>
                </c:pt>
                <c:pt idx="9">
                  <c:v>100</c:v>
                </c:pt>
                <c:pt idx="10">
                  <c:v>85.71</c:v>
                </c:pt>
                <c:pt idx="12">
                  <c:v>83.33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88-42DD-919E-FCF3D74F8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0559312"/>
        <c:axId val="2020554960"/>
      </c:barChart>
      <c:catAx>
        <c:axId val="202055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0554960"/>
        <c:crosses val="autoZero"/>
        <c:auto val="1"/>
        <c:lblAlgn val="ctr"/>
        <c:lblOffset val="100"/>
        <c:noMultiLvlLbl val="0"/>
      </c:catAx>
      <c:valAx>
        <c:axId val="20205549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055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'% regul ing'!$C$3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regul ing'!$C$4:$C$11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34-4CCD-B5F1-8095A1933B6B}"/>
            </c:ext>
          </c:extLst>
        </c:ser>
        <c:ser>
          <c:idx val="1"/>
          <c:order val="1"/>
          <c:tx>
            <c:strRef>
              <c:f>'% regul ing'!$D$3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regul ing'!$D$4:$D$11</c:f>
              <c:numCache>
                <c:formatCode>General</c:formatCode>
                <c:ptCount val="8"/>
                <c:pt idx="0">
                  <c:v>63.64</c:v>
                </c:pt>
                <c:pt idx="1">
                  <c:v>92</c:v>
                </c:pt>
                <c:pt idx="2">
                  <c:v>100</c:v>
                </c:pt>
                <c:pt idx="3">
                  <c:v>90</c:v>
                </c:pt>
                <c:pt idx="4">
                  <c:v>88.89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34-4CCD-B5F1-8095A1933B6B}"/>
            </c:ext>
          </c:extLst>
        </c:ser>
        <c:ser>
          <c:idx val="2"/>
          <c:order val="2"/>
          <c:tx>
            <c:strRef>
              <c:f>'% regul ing'!$E$3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regul ing'!$E$4:$E$11</c:f>
              <c:numCache>
                <c:formatCode>General</c:formatCode>
                <c:ptCount val="8"/>
                <c:pt idx="0">
                  <c:v>64.709999999999994</c:v>
                </c:pt>
                <c:pt idx="1">
                  <c:v>100</c:v>
                </c:pt>
                <c:pt idx="2">
                  <c:v>93.1</c:v>
                </c:pt>
                <c:pt idx="3">
                  <c:v>75.41</c:v>
                </c:pt>
                <c:pt idx="4">
                  <c:v>100</c:v>
                </c:pt>
                <c:pt idx="5">
                  <c:v>100</c:v>
                </c:pt>
                <c:pt idx="6">
                  <c:v>85.37</c:v>
                </c:pt>
                <c:pt idx="7">
                  <c:v>72.22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34-4CCD-B5F1-8095A1933B6B}"/>
            </c:ext>
          </c:extLst>
        </c:ser>
        <c:ser>
          <c:idx val="3"/>
          <c:order val="3"/>
          <c:tx>
            <c:strRef>
              <c:f>'% regul ing'!$F$3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regul ing'!$F$4:$F$11</c:f>
              <c:numCache>
                <c:formatCode>General</c:formatCode>
                <c:ptCount val="8"/>
                <c:pt idx="0">
                  <c:v>75</c:v>
                </c:pt>
                <c:pt idx="1">
                  <c:v>90.63</c:v>
                </c:pt>
                <c:pt idx="2">
                  <c:v>70.59</c:v>
                </c:pt>
                <c:pt idx="3">
                  <c:v>100</c:v>
                </c:pt>
                <c:pt idx="4">
                  <c:v>88.89</c:v>
                </c:pt>
                <c:pt idx="5">
                  <c:v>66.67</c:v>
                </c:pt>
                <c:pt idx="6">
                  <c:v>91.67</c:v>
                </c:pt>
                <c:pt idx="7">
                  <c:v>93.33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34-4CCD-B5F1-8095A1933B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20556048"/>
        <c:axId val="2020557136"/>
        <c:axId val="0"/>
      </c:bar3DChart>
      <c:catAx>
        <c:axId val="202055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0557136"/>
        <c:crosses val="autoZero"/>
        <c:auto val="1"/>
        <c:lblAlgn val="ctr"/>
        <c:lblOffset val="100"/>
        <c:noMultiLvlLbl val="0"/>
      </c:catAx>
      <c:valAx>
        <c:axId val="202055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055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'Aprovech tsu'!$C$2</c:f>
              <c:strCache>
                <c:ptCount val="1"/>
                <c:pt idx="0">
                  <c:v>Ene-Abr 2018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'Aprovech tsu'!$C$3:$C$15</c:f>
              <c:numCache>
                <c:formatCode>General</c:formatCode>
                <c:ptCount val="13"/>
                <c:pt idx="0">
                  <c:v>8.17</c:v>
                </c:pt>
                <c:pt idx="1">
                  <c:v>8.58</c:v>
                </c:pt>
                <c:pt idx="2">
                  <c:v>9.0399999999999991</c:v>
                </c:pt>
                <c:pt idx="3">
                  <c:v>8.68</c:v>
                </c:pt>
                <c:pt idx="6">
                  <c:v>8.7100000000000009</c:v>
                </c:pt>
                <c:pt idx="7">
                  <c:v>9.0399999999999991</c:v>
                </c:pt>
                <c:pt idx="10">
                  <c:v>8.89</c:v>
                </c:pt>
                <c:pt idx="11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CC-47ED-A4BB-8D9311F99DAE}"/>
            </c:ext>
          </c:extLst>
        </c:ser>
        <c:ser>
          <c:idx val="1"/>
          <c:order val="1"/>
          <c:tx>
            <c:strRef>
              <c:f>'Aprovech tsu'!$D$2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'Aprovech tsu'!$D$3:$D$15</c:f>
              <c:numCache>
                <c:formatCode>General</c:formatCode>
                <c:ptCount val="13"/>
                <c:pt idx="0">
                  <c:v>8.52</c:v>
                </c:pt>
                <c:pt idx="1">
                  <c:v>7.27</c:v>
                </c:pt>
                <c:pt idx="2">
                  <c:v>7.96</c:v>
                </c:pt>
                <c:pt idx="3">
                  <c:v>7.77</c:v>
                </c:pt>
                <c:pt idx="6">
                  <c:v>7.62</c:v>
                </c:pt>
                <c:pt idx="7">
                  <c:v>7.03</c:v>
                </c:pt>
                <c:pt idx="10">
                  <c:v>6.05</c:v>
                </c:pt>
                <c:pt idx="11">
                  <c:v>9.2200000000000006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CC-47ED-A4BB-8D9311F99DAE}"/>
            </c:ext>
          </c:extLst>
        </c:ser>
        <c:ser>
          <c:idx val="2"/>
          <c:order val="2"/>
          <c:tx>
            <c:strRef>
              <c:f>'Aprovech tsu'!$E$2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'Aprovech tsu'!$E$3:$E$15</c:f>
              <c:numCache>
                <c:formatCode>General</c:formatCode>
                <c:ptCount val="13"/>
                <c:pt idx="0">
                  <c:v>8.6300000000000008</c:v>
                </c:pt>
                <c:pt idx="1">
                  <c:v>8.69</c:v>
                </c:pt>
                <c:pt idx="2">
                  <c:v>8.93</c:v>
                </c:pt>
                <c:pt idx="4">
                  <c:v>8.9700000000000006</c:v>
                </c:pt>
                <c:pt idx="5">
                  <c:v>8.94</c:v>
                </c:pt>
                <c:pt idx="6">
                  <c:v>8.9499999999999993</c:v>
                </c:pt>
                <c:pt idx="8">
                  <c:v>8.73</c:v>
                </c:pt>
                <c:pt idx="9">
                  <c:v>8.83</c:v>
                </c:pt>
                <c:pt idx="10">
                  <c:v>8.8699999999999992</c:v>
                </c:pt>
                <c:pt idx="11">
                  <c:v>9.0399999999999991</c:v>
                </c:pt>
                <c:pt idx="12">
                  <c:v>8.9600000000000009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CC-47ED-A4BB-8D9311F99DAE}"/>
            </c:ext>
          </c:extLst>
        </c:ser>
        <c:ser>
          <c:idx val="3"/>
          <c:order val="3"/>
          <c:tx>
            <c:strRef>
              <c:f>'Aprovech tsu'!$F$2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'Aprovech tsu'!$F$3:$F$15</c:f>
              <c:numCache>
                <c:formatCode>General</c:formatCode>
                <c:ptCount val="13"/>
                <c:pt idx="0">
                  <c:v>8.5</c:v>
                </c:pt>
                <c:pt idx="1">
                  <c:v>8.65</c:v>
                </c:pt>
                <c:pt idx="2">
                  <c:v>9.01</c:v>
                </c:pt>
                <c:pt idx="4">
                  <c:v>8.9700000000000006</c:v>
                </c:pt>
                <c:pt idx="5">
                  <c:v>8.9600000000000009</c:v>
                </c:pt>
                <c:pt idx="6">
                  <c:v>9</c:v>
                </c:pt>
                <c:pt idx="8">
                  <c:v>8.9499999999999993</c:v>
                </c:pt>
                <c:pt idx="9">
                  <c:v>8.98</c:v>
                </c:pt>
                <c:pt idx="10">
                  <c:v>8.8800000000000008</c:v>
                </c:pt>
                <c:pt idx="12">
                  <c:v>8.7100000000000009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CC-47ED-A4BB-8D9311F99D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0553872"/>
        <c:axId val="2020554416"/>
      </c:barChart>
      <c:catAx>
        <c:axId val="2020553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0554416"/>
        <c:crosses val="autoZero"/>
        <c:auto val="1"/>
        <c:lblAlgn val="ctr"/>
        <c:lblOffset val="100"/>
        <c:noMultiLvlLbl val="0"/>
      </c:catAx>
      <c:valAx>
        <c:axId val="202055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055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5331F-86AD-4B19-BCA2-8F5526B6BF67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737DD1-C616-4E14-8535-4D594490B17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56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444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699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4746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742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71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65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122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739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57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069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567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854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958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92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186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336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1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0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5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60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6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64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6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795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0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41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9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060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492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53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137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8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6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7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8282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9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23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885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76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36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11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47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812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0428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81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179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45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35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26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72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19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17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91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9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95902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29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13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46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48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69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3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168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81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55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276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A110-3CF6-4161-AFAC-95B3F361DE16}" type="datetimeFigureOut">
              <a:rPr lang="es-MX" smtClean="0"/>
              <a:t>09/07/2019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99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3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3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58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09/07/2019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8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Hoja_de_c_lculo_de_Microsoft_Excel2.xlsx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Hoja_de_c_lculo_de_Microsoft_Excel3.xlsx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Hoja_de_c_lculo_de_Microsoft_Excel4.xlsx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7305" y="2763732"/>
            <a:ext cx="8100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Revisión por la Dirección</a:t>
            </a:r>
            <a:endParaRPr kumimoji="1" lang="es-MX" sz="32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– Abril 2019</a:t>
            </a: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TSU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90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43096"/>
              </p:ext>
            </p:extLst>
          </p:nvPr>
        </p:nvGraphicFramePr>
        <p:xfrm>
          <a:off x="351820" y="1472954"/>
          <a:ext cx="4152900" cy="48006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xmlns="" val="18170555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36563976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30410669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37055999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9533922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583525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74.29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5862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82.93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490383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86.96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2797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549828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77296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9244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84.21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1622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547057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88.89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2463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369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85.71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147159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998527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22776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08608"/>
              </p:ext>
            </p:extLst>
          </p:nvPr>
        </p:nvGraphicFramePr>
        <p:xfrm>
          <a:off x="4510540" y="1472954"/>
          <a:ext cx="7338791" cy="459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71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54214" y="283047"/>
            <a:ext cx="736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nivel 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91621"/>
              </p:ext>
            </p:extLst>
          </p:nvPr>
        </p:nvGraphicFramePr>
        <p:xfrm>
          <a:off x="351820" y="1636356"/>
          <a:ext cx="3567037" cy="3552242"/>
        </p:xfrm>
        <a:graphic>
          <a:graphicData uri="http://schemas.openxmlformats.org/drawingml/2006/table">
            <a:tbl>
              <a:tblPr/>
              <a:tblGrid>
                <a:gridCol w="1069931">
                  <a:extLst>
                    <a:ext uri="{9D8B030D-6E8A-4147-A177-3AD203B41FA5}">
                      <a16:colId xmlns:a16="http://schemas.microsoft.com/office/drawing/2014/main" xmlns="" val="3242695342"/>
                    </a:ext>
                  </a:extLst>
                </a:gridCol>
                <a:gridCol w="606130">
                  <a:extLst>
                    <a:ext uri="{9D8B030D-6E8A-4147-A177-3AD203B41FA5}">
                      <a16:colId xmlns:a16="http://schemas.microsoft.com/office/drawing/2014/main" xmlns="" val="1405418384"/>
                    </a:ext>
                  </a:extLst>
                </a:gridCol>
                <a:gridCol w="609939">
                  <a:extLst>
                    <a:ext uri="{9D8B030D-6E8A-4147-A177-3AD203B41FA5}">
                      <a16:colId xmlns:a16="http://schemas.microsoft.com/office/drawing/2014/main" xmlns="" val="3454884191"/>
                    </a:ext>
                  </a:extLst>
                </a:gridCol>
                <a:gridCol w="589469">
                  <a:extLst>
                    <a:ext uri="{9D8B030D-6E8A-4147-A177-3AD203B41FA5}">
                      <a16:colId xmlns:a16="http://schemas.microsoft.com/office/drawing/2014/main" xmlns="" val="3383331850"/>
                    </a:ext>
                  </a:extLst>
                </a:gridCol>
                <a:gridCol w="691568">
                  <a:extLst>
                    <a:ext uri="{9D8B030D-6E8A-4147-A177-3AD203B41FA5}">
                      <a16:colId xmlns:a16="http://schemas.microsoft.com/office/drawing/2014/main" xmlns="" val="883367733"/>
                    </a:ext>
                  </a:extLst>
                </a:gridCol>
              </a:tblGrid>
              <a:tr h="19707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151439"/>
                  </a:ext>
                </a:extLst>
              </a:tr>
              <a:tr h="45326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3561327"/>
                  </a:ext>
                </a:extLst>
              </a:tr>
              <a:tr h="30545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4671060"/>
                  </a:ext>
                </a:extLst>
              </a:tr>
              <a:tr h="601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70.59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8444037"/>
                  </a:ext>
                </a:extLst>
              </a:tr>
              <a:tr h="1970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1361011"/>
                  </a:ext>
                </a:extLst>
              </a:tr>
              <a:tr h="30545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88.89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122122"/>
                  </a:ext>
                </a:extLst>
              </a:tr>
              <a:tr h="45326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6396171"/>
                  </a:ext>
                </a:extLst>
              </a:tr>
              <a:tr h="1970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1545469"/>
                  </a:ext>
                </a:extLst>
              </a:tr>
              <a:tr h="601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453618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190888"/>
              </p:ext>
            </p:extLst>
          </p:nvPr>
        </p:nvGraphicFramePr>
        <p:xfrm>
          <a:off x="4434429" y="1206377"/>
          <a:ext cx="6460829" cy="494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36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0" name="Rectángulo 3"/>
          <p:cNvSpPr/>
          <p:nvPr/>
        </p:nvSpPr>
        <p:spPr>
          <a:xfrm>
            <a:off x="1712650" y="375380"/>
            <a:ext cx="9019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TSU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96487"/>
              </p:ext>
            </p:extLst>
          </p:nvPr>
        </p:nvGraphicFramePr>
        <p:xfrm>
          <a:off x="351820" y="1471560"/>
          <a:ext cx="3067785" cy="5066658"/>
        </p:xfrm>
        <a:graphic>
          <a:graphicData uri="http://schemas.openxmlformats.org/drawingml/2006/table">
            <a:tbl>
              <a:tblPr/>
              <a:tblGrid>
                <a:gridCol w="863205">
                  <a:extLst>
                    <a:ext uri="{9D8B030D-6E8A-4147-A177-3AD203B41FA5}">
                      <a16:colId xmlns:a16="http://schemas.microsoft.com/office/drawing/2014/main" xmlns="" val="579779487"/>
                    </a:ext>
                  </a:extLst>
                </a:gridCol>
                <a:gridCol w="491256">
                  <a:extLst>
                    <a:ext uri="{9D8B030D-6E8A-4147-A177-3AD203B41FA5}">
                      <a16:colId xmlns:a16="http://schemas.microsoft.com/office/drawing/2014/main" xmlns="" val="65975656"/>
                    </a:ext>
                  </a:extLst>
                </a:gridCol>
                <a:gridCol w="639903">
                  <a:extLst>
                    <a:ext uri="{9D8B030D-6E8A-4147-A177-3AD203B41FA5}">
                      <a16:colId xmlns:a16="http://schemas.microsoft.com/office/drawing/2014/main" xmlns="" val="2072194011"/>
                    </a:ext>
                  </a:extLst>
                </a:gridCol>
                <a:gridCol w="639903">
                  <a:extLst>
                    <a:ext uri="{9D8B030D-6E8A-4147-A177-3AD203B41FA5}">
                      <a16:colId xmlns:a16="http://schemas.microsoft.com/office/drawing/2014/main" xmlns="" val="2464722792"/>
                    </a:ext>
                  </a:extLst>
                </a:gridCol>
                <a:gridCol w="433518">
                  <a:extLst>
                    <a:ext uri="{9D8B030D-6E8A-4147-A177-3AD203B41FA5}">
                      <a16:colId xmlns:a16="http://schemas.microsoft.com/office/drawing/2014/main" xmlns="" val="4000604562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532163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76899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7.27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448818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7.96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5579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7.77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6537784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298953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396944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7.62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4394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7.03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367122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351071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3771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6.05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471177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606707"/>
                  </a:ext>
                </a:extLst>
              </a:tr>
              <a:tr h="7278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8876312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158897"/>
              </p:ext>
            </p:extLst>
          </p:nvPr>
        </p:nvGraphicFramePr>
        <p:xfrm>
          <a:off x="4072873" y="1277694"/>
          <a:ext cx="6899927" cy="542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04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56338" y="438316"/>
            <a:ext cx="8070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uatrimestral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Aprovechamiento 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 Lic.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6929"/>
              </p:ext>
            </p:extLst>
          </p:nvPr>
        </p:nvGraphicFramePr>
        <p:xfrm>
          <a:off x="625345" y="1522314"/>
          <a:ext cx="3620977" cy="3951559"/>
        </p:xfrm>
        <a:graphic>
          <a:graphicData uri="http://schemas.openxmlformats.org/drawingml/2006/table">
            <a:tbl>
              <a:tblPr/>
              <a:tblGrid>
                <a:gridCol w="1016949">
                  <a:extLst>
                    <a:ext uri="{9D8B030D-6E8A-4147-A177-3AD203B41FA5}">
                      <a16:colId xmlns:a16="http://schemas.microsoft.com/office/drawing/2014/main" xmlns="" val="687289088"/>
                    </a:ext>
                  </a:extLst>
                </a:gridCol>
                <a:gridCol w="587707">
                  <a:extLst>
                    <a:ext uri="{9D8B030D-6E8A-4147-A177-3AD203B41FA5}">
                      <a16:colId xmlns:a16="http://schemas.microsoft.com/office/drawing/2014/main" xmlns="" val="2648419765"/>
                    </a:ext>
                  </a:extLst>
                </a:gridCol>
                <a:gridCol w="672107">
                  <a:extLst>
                    <a:ext uri="{9D8B030D-6E8A-4147-A177-3AD203B41FA5}">
                      <a16:colId xmlns:a16="http://schemas.microsoft.com/office/drawing/2014/main" xmlns="" val="601321094"/>
                    </a:ext>
                  </a:extLst>
                </a:gridCol>
                <a:gridCol w="672107">
                  <a:extLst>
                    <a:ext uri="{9D8B030D-6E8A-4147-A177-3AD203B41FA5}">
                      <a16:colId xmlns:a16="http://schemas.microsoft.com/office/drawing/2014/main" xmlns="" val="2175140752"/>
                    </a:ext>
                  </a:extLst>
                </a:gridCol>
                <a:gridCol w="672107">
                  <a:extLst>
                    <a:ext uri="{9D8B030D-6E8A-4147-A177-3AD203B41FA5}">
                      <a16:colId xmlns:a16="http://schemas.microsoft.com/office/drawing/2014/main" xmlns="" val="3233770155"/>
                    </a:ext>
                  </a:extLst>
                </a:gridCol>
              </a:tblGrid>
              <a:tr h="35923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546286"/>
                  </a:ext>
                </a:extLst>
              </a:tr>
              <a:tr h="4219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2943477"/>
                  </a:ext>
                </a:extLst>
              </a:tr>
              <a:tr h="28931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2426189"/>
                  </a:ext>
                </a:extLst>
              </a:tr>
              <a:tr h="78356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094649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1603805"/>
                  </a:ext>
                </a:extLst>
              </a:tr>
              <a:tr h="39780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263473"/>
                  </a:ext>
                </a:extLst>
              </a:tr>
              <a:tr h="5906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365622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5701173"/>
                  </a:ext>
                </a:extLst>
              </a:tr>
              <a:tr h="626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0200328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285370"/>
              </p:ext>
            </p:extLst>
          </p:nvPr>
        </p:nvGraphicFramePr>
        <p:xfrm>
          <a:off x="4246322" y="1361646"/>
          <a:ext cx="6882589" cy="466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81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56338" y="438316"/>
            <a:ext cx="8070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TSU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466965"/>
              </p:ext>
            </p:extLst>
          </p:nvPr>
        </p:nvGraphicFramePr>
        <p:xfrm>
          <a:off x="4589596" y="1584312"/>
          <a:ext cx="6226581" cy="462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340"/>
              </p:ext>
            </p:extLst>
          </p:nvPr>
        </p:nvGraphicFramePr>
        <p:xfrm>
          <a:off x="448534" y="1361646"/>
          <a:ext cx="3237541" cy="5135248"/>
        </p:xfrm>
        <a:graphic>
          <a:graphicData uri="http://schemas.openxmlformats.org/drawingml/2006/table">
            <a:tbl>
              <a:tblPr/>
              <a:tblGrid>
                <a:gridCol w="863205">
                  <a:extLst>
                    <a:ext uri="{9D8B030D-6E8A-4147-A177-3AD203B41FA5}">
                      <a16:colId xmlns:a16="http://schemas.microsoft.com/office/drawing/2014/main" xmlns="" val="579779487"/>
                    </a:ext>
                  </a:extLst>
                </a:gridCol>
                <a:gridCol w="576705">
                  <a:extLst>
                    <a:ext uri="{9D8B030D-6E8A-4147-A177-3AD203B41FA5}">
                      <a16:colId xmlns:a16="http://schemas.microsoft.com/office/drawing/2014/main" xmlns="" val="65975656"/>
                    </a:ext>
                  </a:extLst>
                </a:gridCol>
                <a:gridCol w="554454">
                  <a:extLst>
                    <a:ext uri="{9D8B030D-6E8A-4147-A177-3AD203B41FA5}">
                      <a16:colId xmlns:a16="http://schemas.microsoft.com/office/drawing/2014/main" xmlns="" val="2072194011"/>
                    </a:ext>
                  </a:extLst>
                </a:gridCol>
                <a:gridCol w="639903">
                  <a:extLst>
                    <a:ext uri="{9D8B030D-6E8A-4147-A177-3AD203B41FA5}">
                      <a16:colId xmlns:a16="http://schemas.microsoft.com/office/drawing/2014/main" xmlns="" val="2464722792"/>
                    </a:ext>
                  </a:extLst>
                </a:gridCol>
                <a:gridCol w="603274">
                  <a:extLst>
                    <a:ext uri="{9D8B030D-6E8A-4147-A177-3AD203B41FA5}">
                      <a16:colId xmlns:a16="http://schemas.microsoft.com/office/drawing/2014/main" xmlns="" val="4000604562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2014-Ago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2015-Ago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2016-Ago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2017-Ago 2019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532163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76899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448818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5579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6537784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298953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396944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4394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367122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351071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3771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471177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606707"/>
                  </a:ext>
                </a:extLst>
              </a:tr>
              <a:tr h="7278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887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517173"/>
              </p:ext>
            </p:extLst>
          </p:nvPr>
        </p:nvGraphicFramePr>
        <p:xfrm>
          <a:off x="4923760" y="1322865"/>
          <a:ext cx="6513061" cy="479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08908"/>
              </p:ext>
            </p:extLst>
          </p:nvPr>
        </p:nvGraphicFramePr>
        <p:xfrm>
          <a:off x="688933" y="1729451"/>
          <a:ext cx="3544431" cy="3663384"/>
        </p:xfrm>
        <a:graphic>
          <a:graphicData uri="http://schemas.openxmlformats.org/drawingml/2006/table">
            <a:tbl>
              <a:tblPr/>
              <a:tblGrid>
                <a:gridCol w="877775">
                  <a:extLst>
                    <a:ext uri="{9D8B030D-6E8A-4147-A177-3AD203B41FA5}">
                      <a16:colId xmlns:a16="http://schemas.microsoft.com/office/drawing/2014/main" xmlns="" val="2704446415"/>
                    </a:ext>
                  </a:extLst>
                </a:gridCol>
                <a:gridCol w="666664">
                  <a:extLst>
                    <a:ext uri="{9D8B030D-6E8A-4147-A177-3AD203B41FA5}">
                      <a16:colId xmlns:a16="http://schemas.microsoft.com/office/drawing/2014/main" xmlns="" val="3579971507"/>
                    </a:ext>
                  </a:extLst>
                </a:gridCol>
                <a:gridCol w="666664">
                  <a:extLst>
                    <a:ext uri="{9D8B030D-6E8A-4147-A177-3AD203B41FA5}">
                      <a16:colId xmlns:a16="http://schemas.microsoft.com/office/drawing/2014/main" xmlns="" val="1034780088"/>
                    </a:ext>
                  </a:extLst>
                </a:gridCol>
                <a:gridCol w="666664">
                  <a:extLst>
                    <a:ext uri="{9D8B030D-6E8A-4147-A177-3AD203B41FA5}">
                      <a16:colId xmlns:a16="http://schemas.microsoft.com/office/drawing/2014/main" xmlns="" val="808460108"/>
                    </a:ext>
                  </a:extLst>
                </a:gridCol>
                <a:gridCol w="666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45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2014-Ago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2015-Ago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2016-Ago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  <a:r>
                        <a:rPr lang="es-MX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2017-Abril 2019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94899"/>
                  </a:ext>
                </a:extLst>
              </a:tr>
              <a:tr h="525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0785338"/>
                  </a:ext>
                </a:extLst>
              </a:tr>
              <a:tr h="2574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266999"/>
                  </a:ext>
                </a:extLst>
              </a:tr>
              <a:tr h="69736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7959498"/>
                  </a:ext>
                </a:extLst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0364348"/>
                  </a:ext>
                </a:extLst>
              </a:tr>
              <a:tr h="3540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1528554"/>
                  </a:ext>
                </a:extLst>
              </a:tr>
              <a:tr h="525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8695274"/>
                  </a:ext>
                </a:extLst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82.26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2070419"/>
                  </a:ext>
                </a:extLst>
              </a:tr>
              <a:tr h="59007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78.57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61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Generacional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76061"/>
              </p:ext>
            </p:extLst>
          </p:nvPr>
        </p:nvGraphicFramePr>
        <p:xfrm>
          <a:off x="351820" y="1206377"/>
          <a:ext cx="3646974" cy="5150488"/>
        </p:xfrm>
        <a:graphic>
          <a:graphicData uri="http://schemas.openxmlformats.org/drawingml/2006/table">
            <a:tbl>
              <a:tblPr/>
              <a:tblGrid>
                <a:gridCol w="863205">
                  <a:extLst>
                    <a:ext uri="{9D8B030D-6E8A-4147-A177-3AD203B41FA5}">
                      <a16:colId xmlns:a16="http://schemas.microsoft.com/office/drawing/2014/main" xmlns="" val="579779487"/>
                    </a:ext>
                  </a:extLst>
                </a:gridCol>
                <a:gridCol w="722957">
                  <a:extLst>
                    <a:ext uri="{9D8B030D-6E8A-4147-A177-3AD203B41FA5}">
                      <a16:colId xmlns:a16="http://schemas.microsoft.com/office/drawing/2014/main" xmlns="" val="65975656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xmlns="" val="2072194011"/>
                    </a:ext>
                  </a:extLst>
                </a:gridCol>
                <a:gridCol w="668741">
                  <a:extLst>
                    <a:ext uri="{9D8B030D-6E8A-4147-A177-3AD203B41FA5}">
                      <a16:colId xmlns:a16="http://schemas.microsoft.com/office/drawing/2014/main" xmlns="" val="2464722792"/>
                    </a:ext>
                  </a:extLst>
                </a:gridCol>
                <a:gridCol w="668740">
                  <a:extLst>
                    <a:ext uri="{9D8B030D-6E8A-4147-A177-3AD203B41FA5}">
                      <a16:colId xmlns:a16="http://schemas.microsoft.com/office/drawing/2014/main" xmlns="" val="4000604562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2014-Ago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2015-Ago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2016-Ago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2017-Ago 2019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532163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76899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448818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5579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6537784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298953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396944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4394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367122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351071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3771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471177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606707"/>
                  </a:ext>
                </a:extLst>
              </a:tr>
              <a:tr h="7278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8876312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152108"/>
              </p:ext>
            </p:extLst>
          </p:nvPr>
        </p:nvGraphicFramePr>
        <p:xfrm>
          <a:off x="4636400" y="1352189"/>
          <a:ext cx="6800422" cy="500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09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Generacional 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(Ing./Lic.) 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6403"/>
              </p:ext>
            </p:extLst>
          </p:nvPr>
        </p:nvGraphicFramePr>
        <p:xfrm>
          <a:off x="681711" y="1665964"/>
          <a:ext cx="3394989" cy="3858013"/>
        </p:xfrm>
        <a:graphic>
          <a:graphicData uri="http://schemas.openxmlformats.org/drawingml/2006/table">
            <a:tbl>
              <a:tblPr/>
              <a:tblGrid>
                <a:gridCol w="862007">
                  <a:extLst>
                    <a:ext uri="{9D8B030D-6E8A-4147-A177-3AD203B41FA5}">
                      <a16:colId xmlns:a16="http://schemas.microsoft.com/office/drawing/2014/main" xmlns="" val="815864594"/>
                    </a:ext>
                  </a:extLst>
                </a:gridCol>
                <a:gridCol w="618457">
                  <a:extLst>
                    <a:ext uri="{9D8B030D-6E8A-4147-A177-3AD203B41FA5}">
                      <a16:colId xmlns:a16="http://schemas.microsoft.com/office/drawing/2014/main" xmlns="" val="23962209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xmlns="" val="156906013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xmlns="" val="418394068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40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2014-Abril 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2015-Abril 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2016-Abril 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2017-Abril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7296295"/>
                  </a:ext>
                </a:extLst>
              </a:tr>
              <a:tr h="50019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1967947"/>
                  </a:ext>
                </a:extLst>
              </a:tr>
              <a:tr h="33708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0461496"/>
                  </a:ext>
                </a:extLst>
              </a:tr>
              <a:tr h="7067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8630989"/>
                  </a:ext>
                </a:extLst>
              </a:tr>
              <a:tr h="2174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124735"/>
                  </a:ext>
                </a:extLst>
              </a:tr>
              <a:tr h="35883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2181798"/>
                  </a:ext>
                </a:extLst>
              </a:tr>
              <a:tr h="53281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1815257"/>
                  </a:ext>
                </a:extLst>
              </a:tr>
              <a:tr h="2174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0021922"/>
                  </a:ext>
                </a:extLst>
              </a:tr>
              <a:tr h="6633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077226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298271"/>
              </p:ext>
            </p:extLst>
          </p:nvPr>
        </p:nvGraphicFramePr>
        <p:xfrm>
          <a:off x="4219686" y="1322865"/>
          <a:ext cx="6859440" cy="459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20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 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50%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66934"/>
              </p:ext>
            </p:extLst>
          </p:nvPr>
        </p:nvGraphicFramePr>
        <p:xfrm>
          <a:off x="601637" y="1505949"/>
          <a:ext cx="3401602" cy="4009102"/>
        </p:xfrm>
        <a:graphic>
          <a:graphicData uri="http://schemas.openxmlformats.org/drawingml/2006/table">
            <a:tbl>
              <a:tblPr/>
              <a:tblGrid>
                <a:gridCol w="1009903">
                  <a:extLst>
                    <a:ext uri="{9D8B030D-6E8A-4147-A177-3AD203B41FA5}">
                      <a16:colId xmlns:a16="http://schemas.microsoft.com/office/drawing/2014/main" xmlns="" val="1109286154"/>
                    </a:ext>
                  </a:extLst>
                </a:gridCol>
                <a:gridCol w="600484">
                  <a:extLst>
                    <a:ext uri="{9D8B030D-6E8A-4147-A177-3AD203B41FA5}">
                      <a16:colId xmlns:a16="http://schemas.microsoft.com/office/drawing/2014/main" xmlns="" val="3053760196"/>
                    </a:ext>
                  </a:extLst>
                </a:gridCol>
                <a:gridCol w="614131">
                  <a:extLst>
                    <a:ext uri="{9D8B030D-6E8A-4147-A177-3AD203B41FA5}">
                      <a16:colId xmlns:a16="http://schemas.microsoft.com/office/drawing/2014/main" xmlns="" val="3086330792"/>
                    </a:ext>
                  </a:extLst>
                </a:gridCol>
                <a:gridCol w="562953">
                  <a:extLst>
                    <a:ext uri="{9D8B030D-6E8A-4147-A177-3AD203B41FA5}">
                      <a16:colId xmlns:a16="http://schemas.microsoft.com/office/drawing/2014/main" xmlns="" val="528872305"/>
                    </a:ext>
                  </a:extLst>
                </a:gridCol>
                <a:gridCol w="614131">
                  <a:extLst>
                    <a:ext uri="{9D8B030D-6E8A-4147-A177-3AD203B41FA5}">
                      <a16:colId xmlns:a16="http://schemas.microsoft.com/office/drawing/2014/main" xmlns="" val="1070692632"/>
                    </a:ext>
                  </a:extLst>
                </a:gridCol>
              </a:tblGrid>
              <a:tr h="2727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ov-15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6975404"/>
                  </a:ext>
                </a:extLst>
              </a:tr>
              <a:tr h="436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1479456"/>
                  </a:ext>
                </a:extLst>
              </a:tr>
              <a:tr h="30007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7125557"/>
                  </a:ext>
                </a:extLst>
              </a:tr>
              <a:tr h="83203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4066113"/>
                  </a:ext>
                </a:extLst>
              </a:tr>
              <a:tr h="27279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9790623"/>
                  </a:ext>
                </a:extLst>
              </a:tr>
              <a:tr h="42283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7543196"/>
                  </a:ext>
                </a:extLst>
              </a:tr>
              <a:tr h="55819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2626948"/>
                  </a:ext>
                </a:extLst>
              </a:tr>
              <a:tr h="27279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6860777"/>
                  </a:ext>
                </a:extLst>
              </a:tr>
              <a:tr h="6410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6519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897813"/>
              </p:ext>
            </p:extLst>
          </p:nvPr>
        </p:nvGraphicFramePr>
        <p:xfrm>
          <a:off x="4496842" y="1505948"/>
          <a:ext cx="6488483" cy="510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42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727848" y="799846"/>
            <a:ext cx="542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. INDICADORES DE PROCESO  </a:t>
            </a:r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89537" y="2157046"/>
            <a:ext cx="611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 Porcentaje </a:t>
            </a:r>
            <a:r>
              <a:rPr lang="es-ES" dirty="0"/>
              <a:t>de </a:t>
            </a:r>
            <a:r>
              <a:rPr lang="es-ES" dirty="0" smtClean="0"/>
              <a:t>PTC </a:t>
            </a:r>
            <a:r>
              <a:rPr lang="es-ES" dirty="0"/>
              <a:t>con adecuada distribución </a:t>
            </a:r>
            <a:r>
              <a:rPr lang="es-ES" dirty="0" smtClean="0"/>
              <a:t>académica</a:t>
            </a:r>
          </a:p>
          <a:p>
            <a:r>
              <a:rPr lang="es-ES" dirty="0" smtClean="0"/>
              <a:t>2. Porcentaje </a:t>
            </a:r>
            <a:r>
              <a:rPr lang="es-ES" dirty="0"/>
              <a:t>de </a:t>
            </a:r>
            <a:r>
              <a:rPr lang="es-ES" dirty="0" smtClean="0"/>
              <a:t>PA </a:t>
            </a:r>
            <a:r>
              <a:rPr lang="es-ES" dirty="0"/>
              <a:t>con 25 </a:t>
            </a:r>
            <a:r>
              <a:rPr lang="es-ES" dirty="0" smtClean="0"/>
              <a:t>horas </a:t>
            </a:r>
            <a:r>
              <a:rPr lang="es-ES" dirty="0"/>
              <a:t>o menos totales </a:t>
            </a:r>
            <a:r>
              <a:rPr lang="es-ES" dirty="0" smtClean="0"/>
              <a:t>académicas</a:t>
            </a:r>
          </a:p>
          <a:p>
            <a:r>
              <a:rPr lang="es-ES" dirty="0" smtClean="0"/>
              <a:t>3. Promedios </a:t>
            </a:r>
            <a:r>
              <a:rPr lang="es-ES" dirty="0"/>
              <a:t>cuatrimestrales por </a:t>
            </a:r>
            <a:r>
              <a:rPr lang="es-ES" dirty="0" smtClean="0"/>
              <a:t>grupo</a:t>
            </a:r>
          </a:p>
          <a:p>
            <a:r>
              <a:rPr lang="es-ES" dirty="0" smtClean="0"/>
              <a:t>4. Cumplimiento </a:t>
            </a:r>
            <a:r>
              <a:rPr lang="es-ES" dirty="0"/>
              <a:t>cuatrimestral de Programas de </a:t>
            </a:r>
            <a:r>
              <a:rPr lang="es-ES" dirty="0" smtClean="0"/>
              <a:t>Estudio</a:t>
            </a:r>
          </a:p>
          <a:p>
            <a:r>
              <a:rPr lang="es-ES" dirty="0" smtClean="0"/>
              <a:t>5. % </a:t>
            </a:r>
            <a:r>
              <a:rPr lang="es-ES" dirty="0"/>
              <a:t>de terminación de </a:t>
            </a:r>
            <a:r>
              <a:rPr lang="es-ES" dirty="0" smtClean="0"/>
              <a:t>Estadías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23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585343" y="2703835"/>
            <a:ext cx="9019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kumimoji="1" lang="es-MX" sz="24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del cumplimiento de las metas de indicadores </a:t>
            </a:r>
            <a:r>
              <a:rPr kumimoji="1" lang="es-MX" sz="24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institucionales de calidad y de </a:t>
            </a:r>
            <a:r>
              <a:rPr kumimoji="1" lang="es-MX" sz="24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durante el cuatrimestre Enero – Abril 2019.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1169" y="438316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TSU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2838"/>
              </p:ext>
            </p:extLst>
          </p:nvPr>
        </p:nvGraphicFramePr>
        <p:xfrm>
          <a:off x="496652" y="1462855"/>
          <a:ext cx="3649034" cy="5051162"/>
        </p:xfrm>
        <a:graphic>
          <a:graphicData uri="http://schemas.openxmlformats.org/drawingml/2006/table">
            <a:tbl>
              <a:tblPr/>
              <a:tblGrid>
                <a:gridCol w="862182">
                  <a:extLst>
                    <a:ext uri="{9D8B030D-6E8A-4147-A177-3AD203B41FA5}">
                      <a16:colId xmlns:a16="http://schemas.microsoft.com/office/drawing/2014/main" xmlns="" val="3454400626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915671633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3807628646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3589103011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1453510175"/>
                    </a:ext>
                  </a:extLst>
                </a:gridCol>
              </a:tblGrid>
              <a:tr h="1769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553883"/>
                  </a:ext>
                </a:extLst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9557180"/>
                  </a:ext>
                </a:extLst>
              </a:tr>
              <a:tr h="17695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9885031"/>
                  </a:ext>
                </a:extLst>
              </a:tr>
              <a:tr h="61050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0131376"/>
                  </a:ext>
                </a:extLst>
              </a:tr>
              <a:tr h="17695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2618141"/>
                  </a:ext>
                </a:extLst>
              </a:tr>
              <a:tr h="3273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4719261"/>
                  </a:ext>
                </a:extLst>
              </a:tr>
              <a:tr h="47823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7996229"/>
                  </a:ext>
                </a:extLst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1745201"/>
                  </a:ext>
                </a:extLst>
              </a:tr>
              <a:tr h="17695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0471248"/>
                  </a:ext>
                </a:extLst>
              </a:tr>
              <a:tr h="63469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1283132"/>
                  </a:ext>
                </a:extLst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5773402"/>
                  </a:ext>
                </a:extLst>
              </a:tr>
              <a:tr h="17695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7169655"/>
                  </a:ext>
                </a:extLst>
              </a:tr>
              <a:tr h="4335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4476273"/>
                  </a:ext>
                </a:extLst>
              </a:tr>
              <a:tr h="716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593519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183683"/>
              </p:ext>
            </p:extLst>
          </p:nvPr>
        </p:nvGraphicFramePr>
        <p:xfrm>
          <a:off x="4326769" y="1344704"/>
          <a:ext cx="7522562" cy="488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83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1169" y="438316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Ing./</a:t>
            </a:r>
            <a:r>
              <a:rPr lang="es-E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91438"/>
              </p:ext>
            </p:extLst>
          </p:nvPr>
        </p:nvGraphicFramePr>
        <p:xfrm>
          <a:off x="351820" y="1769595"/>
          <a:ext cx="3750500" cy="3504974"/>
        </p:xfrm>
        <a:graphic>
          <a:graphicData uri="http://schemas.openxmlformats.org/drawingml/2006/table">
            <a:tbl>
              <a:tblPr/>
              <a:tblGrid>
                <a:gridCol w="969723">
                  <a:extLst>
                    <a:ext uri="{9D8B030D-6E8A-4147-A177-3AD203B41FA5}">
                      <a16:colId xmlns:a16="http://schemas.microsoft.com/office/drawing/2014/main" xmlns="" val="2100400882"/>
                    </a:ext>
                  </a:extLst>
                </a:gridCol>
                <a:gridCol w="584981">
                  <a:extLst>
                    <a:ext uri="{9D8B030D-6E8A-4147-A177-3AD203B41FA5}">
                      <a16:colId xmlns:a16="http://schemas.microsoft.com/office/drawing/2014/main" xmlns="" val="3553132800"/>
                    </a:ext>
                  </a:extLst>
                </a:gridCol>
                <a:gridCol w="771896">
                  <a:extLst>
                    <a:ext uri="{9D8B030D-6E8A-4147-A177-3AD203B41FA5}">
                      <a16:colId xmlns:a16="http://schemas.microsoft.com/office/drawing/2014/main" xmlns="" val="202267313"/>
                    </a:ext>
                  </a:extLst>
                </a:gridCol>
                <a:gridCol w="673800">
                  <a:extLst>
                    <a:ext uri="{9D8B030D-6E8A-4147-A177-3AD203B41FA5}">
                      <a16:colId xmlns:a16="http://schemas.microsoft.com/office/drawing/2014/main" xmlns="" val="154869683"/>
                    </a:ext>
                  </a:extLst>
                </a:gridCol>
                <a:gridCol w="750100">
                  <a:extLst>
                    <a:ext uri="{9D8B030D-6E8A-4147-A177-3AD203B41FA5}">
                      <a16:colId xmlns:a16="http://schemas.microsoft.com/office/drawing/2014/main" xmlns="" val="4211544082"/>
                    </a:ext>
                  </a:extLst>
                </a:gridCol>
              </a:tblGrid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8458472"/>
                  </a:ext>
                </a:extLst>
              </a:tr>
              <a:tr h="32516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5841792"/>
                  </a:ext>
                </a:extLst>
              </a:tr>
              <a:tr h="27612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9663720"/>
                  </a:ext>
                </a:extLst>
              </a:tr>
              <a:tr h="68071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6828682"/>
                  </a:ext>
                </a:extLst>
              </a:tr>
              <a:tr h="2231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217366"/>
                  </a:ext>
                </a:extLst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6489800"/>
                  </a:ext>
                </a:extLst>
              </a:tr>
              <a:tr h="5133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6876137"/>
                  </a:ext>
                </a:extLst>
              </a:tr>
              <a:tr h="212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2445025"/>
                  </a:ext>
                </a:extLst>
              </a:tr>
              <a:tr h="68071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3569090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854316"/>
              </p:ext>
            </p:extLst>
          </p:nvPr>
        </p:nvGraphicFramePr>
        <p:xfrm>
          <a:off x="4369014" y="1513122"/>
          <a:ext cx="7091624" cy="465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4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1169" y="438316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TSU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55328"/>
              </p:ext>
            </p:extLst>
          </p:nvPr>
        </p:nvGraphicFramePr>
        <p:xfrm>
          <a:off x="496652" y="1537198"/>
          <a:ext cx="3649034" cy="5051162"/>
        </p:xfrm>
        <a:graphic>
          <a:graphicData uri="http://schemas.openxmlformats.org/drawingml/2006/table">
            <a:tbl>
              <a:tblPr/>
              <a:tblGrid>
                <a:gridCol w="862182">
                  <a:extLst>
                    <a:ext uri="{9D8B030D-6E8A-4147-A177-3AD203B41FA5}">
                      <a16:colId xmlns:a16="http://schemas.microsoft.com/office/drawing/2014/main" xmlns="" val="3454400626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915671633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3807628646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3589103011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1453510175"/>
                    </a:ext>
                  </a:extLst>
                </a:gridCol>
              </a:tblGrid>
              <a:tr h="1769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553883"/>
                  </a:ext>
                </a:extLst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9557180"/>
                  </a:ext>
                </a:extLst>
              </a:tr>
              <a:tr h="17695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9885031"/>
                  </a:ext>
                </a:extLst>
              </a:tr>
              <a:tr h="61050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0131376"/>
                  </a:ext>
                </a:extLst>
              </a:tr>
              <a:tr h="17695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2618141"/>
                  </a:ext>
                </a:extLst>
              </a:tr>
              <a:tr h="3273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4719261"/>
                  </a:ext>
                </a:extLst>
              </a:tr>
              <a:tr h="47823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7996229"/>
                  </a:ext>
                </a:extLst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1745201"/>
                  </a:ext>
                </a:extLst>
              </a:tr>
              <a:tr h="17695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0471248"/>
                  </a:ext>
                </a:extLst>
              </a:tr>
              <a:tr h="63469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1283132"/>
                  </a:ext>
                </a:extLst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5773402"/>
                  </a:ext>
                </a:extLst>
              </a:tr>
              <a:tr h="17695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7169655"/>
                  </a:ext>
                </a:extLst>
              </a:tr>
              <a:tr h="4335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4476273"/>
                  </a:ext>
                </a:extLst>
              </a:tr>
              <a:tr h="716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593519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71644"/>
              </p:ext>
            </p:extLst>
          </p:nvPr>
        </p:nvGraphicFramePr>
        <p:xfrm>
          <a:off x="4215455" y="1473992"/>
          <a:ext cx="7807669" cy="476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95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1169" y="438316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Ing./</a:t>
            </a:r>
            <a:r>
              <a:rPr lang="es-E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43449"/>
              </p:ext>
            </p:extLst>
          </p:nvPr>
        </p:nvGraphicFramePr>
        <p:xfrm>
          <a:off x="671340" y="1591176"/>
          <a:ext cx="3750500" cy="3504974"/>
        </p:xfrm>
        <a:graphic>
          <a:graphicData uri="http://schemas.openxmlformats.org/drawingml/2006/table">
            <a:tbl>
              <a:tblPr/>
              <a:tblGrid>
                <a:gridCol w="969723">
                  <a:extLst>
                    <a:ext uri="{9D8B030D-6E8A-4147-A177-3AD203B41FA5}">
                      <a16:colId xmlns:a16="http://schemas.microsoft.com/office/drawing/2014/main" xmlns="" val="2100400882"/>
                    </a:ext>
                  </a:extLst>
                </a:gridCol>
                <a:gridCol w="679984">
                  <a:extLst>
                    <a:ext uri="{9D8B030D-6E8A-4147-A177-3AD203B41FA5}">
                      <a16:colId xmlns:a16="http://schemas.microsoft.com/office/drawing/2014/main" xmlns="" val="3553132800"/>
                    </a:ext>
                  </a:extLst>
                </a:gridCol>
                <a:gridCol w="700644">
                  <a:extLst>
                    <a:ext uri="{9D8B030D-6E8A-4147-A177-3AD203B41FA5}">
                      <a16:colId xmlns:a16="http://schemas.microsoft.com/office/drawing/2014/main" xmlns="" val="202267313"/>
                    </a:ext>
                  </a:extLst>
                </a:gridCol>
                <a:gridCol w="650049">
                  <a:extLst>
                    <a:ext uri="{9D8B030D-6E8A-4147-A177-3AD203B41FA5}">
                      <a16:colId xmlns:a16="http://schemas.microsoft.com/office/drawing/2014/main" xmlns="" val="154869683"/>
                    </a:ext>
                  </a:extLst>
                </a:gridCol>
                <a:gridCol w="750100">
                  <a:extLst>
                    <a:ext uri="{9D8B030D-6E8A-4147-A177-3AD203B41FA5}">
                      <a16:colId xmlns:a16="http://schemas.microsoft.com/office/drawing/2014/main" xmlns="" val="4211544082"/>
                    </a:ext>
                  </a:extLst>
                </a:gridCol>
              </a:tblGrid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8458472"/>
                  </a:ext>
                </a:extLst>
              </a:tr>
              <a:tr h="32516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5841792"/>
                  </a:ext>
                </a:extLst>
              </a:tr>
              <a:tr h="27612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9663720"/>
                  </a:ext>
                </a:extLst>
              </a:tr>
              <a:tr h="68071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6828682"/>
                  </a:ext>
                </a:extLst>
              </a:tr>
              <a:tr h="2231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217366"/>
                  </a:ext>
                </a:extLst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6489800"/>
                  </a:ext>
                </a:extLst>
              </a:tr>
              <a:tr h="5133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6876137"/>
                  </a:ext>
                </a:extLst>
              </a:tr>
              <a:tr h="212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2445025"/>
                  </a:ext>
                </a:extLst>
              </a:tr>
              <a:tr h="68071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3569090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859680"/>
              </p:ext>
            </p:extLst>
          </p:nvPr>
        </p:nvGraphicFramePr>
        <p:xfrm>
          <a:off x="4664932" y="1361646"/>
          <a:ext cx="6814494" cy="405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267370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095046"/>
              </p:ext>
            </p:extLst>
          </p:nvPr>
        </p:nvGraphicFramePr>
        <p:xfrm>
          <a:off x="1470453" y="1171121"/>
          <a:ext cx="9043959" cy="536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Hoja de cálculo" r:id="rId6" imgW="8201008" imgH="6305527" progId="Excel.Sheet.12">
                  <p:embed/>
                </p:oleObj>
              </mc:Choice>
              <mc:Fallback>
                <p:oleObj name="Hoja de cálculo" r:id="rId6" imgW="8201008" imgH="6305527" progId="Excel.Sheet.12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0453" y="1171121"/>
                        <a:ext cx="9043959" cy="5363519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95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267370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TSU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79882"/>
              </p:ext>
            </p:extLst>
          </p:nvPr>
        </p:nvGraphicFramePr>
        <p:xfrm>
          <a:off x="1668162" y="1059553"/>
          <a:ext cx="9144000" cy="54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Hoja de cálculo" r:id="rId6" imgW="10277424" imgH="6886690" progId="Excel.Sheet.12">
                  <p:embed/>
                </p:oleObj>
              </mc:Choice>
              <mc:Fallback>
                <p:oleObj name="Hoja de cálculo" r:id="rId6" imgW="10277424" imgH="6886690" progId="Excel.Sheet.12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68162" y="1059553"/>
                        <a:ext cx="9144000" cy="541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557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267370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TSU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34" y="1167188"/>
            <a:ext cx="1047993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83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267370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Ing./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Lic.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89981"/>
              </p:ext>
            </p:extLst>
          </p:nvPr>
        </p:nvGraphicFramePr>
        <p:xfrm>
          <a:off x="2707090" y="882922"/>
          <a:ext cx="6832325" cy="582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Hoja de cálculo" r:id="rId6" imgW="8067759" imgH="8210586" progId="Excel.Sheet.12">
                  <p:embed/>
                </p:oleObj>
              </mc:Choice>
              <mc:Fallback>
                <p:oleObj name="Hoja de cálculo" r:id="rId6" imgW="8067759" imgH="8210586" progId="Excel.Sheet.12">
                  <p:embed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7090" y="882922"/>
                        <a:ext cx="6832325" cy="5823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345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79623" y="283047"/>
            <a:ext cx="8124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Programas de Estudio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</a:t>
            </a:r>
          </a:p>
          <a:p>
            <a:pPr marL="526839" algn="ctr">
              <a:defRPr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06559"/>
              </p:ext>
            </p:extLst>
          </p:nvPr>
        </p:nvGraphicFramePr>
        <p:xfrm>
          <a:off x="509854" y="1420832"/>
          <a:ext cx="3738761" cy="5280469"/>
        </p:xfrm>
        <a:graphic>
          <a:graphicData uri="http://schemas.openxmlformats.org/drawingml/2006/table">
            <a:tbl>
              <a:tblPr/>
              <a:tblGrid>
                <a:gridCol w="943425">
                  <a:extLst>
                    <a:ext uri="{9D8B030D-6E8A-4147-A177-3AD203B41FA5}">
                      <a16:colId xmlns:a16="http://schemas.microsoft.com/office/drawing/2014/main" xmlns="" val="3447992763"/>
                    </a:ext>
                  </a:extLst>
                </a:gridCol>
                <a:gridCol w="698834">
                  <a:extLst>
                    <a:ext uri="{9D8B030D-6E8A-4147-A177-3AD203B41FA5}">
                      <a16:colId xmlns:a16="http://schemas.microsoft.com/office/drawing/2014/main" xmlns="" val="495560926"/>
                    </a:ext>
                  </a:extLst>
                </a:gridCol>
                <a:gridCol w="698834">
                  <a:extLst>
                    <a:ext uri="{9D8B030D-6E8A-4147-A177-3AD203B41FA5}">
                      <a16:colId xmlns:a16="http://schemas.microsoft.com/office/drawing/2014/main" xmlns="" val="3509730101"/>
                    </a:ext>
                  </a:extLst>
                </a:gridCol>
                <a:gridCol w="698834">
                  <a:extLst>
                    <a:ext uri="{9D8B030D-6E8A-4147-A177-3AD203B41FA5}">
                      <a16:colId xmlns:a16="http://schemas.microsoft.com/office/drawing/2014/main" xmlns="" val="1278827347"/>
                    </a:ext>
                  </a:extLst>
                </a:gridCol>
                <a:gridCol w="698834">
                  <a:extLst>
                    <a:ext uri="{9D8B030D-6E8A-4147-A177-3AD203B41FA5}">
                      <a16:colId xmlns:a16="http://schemas.microsoft.com/office/drawing/2014/main" xmlns="" val="4211190932"/>
                    </a:ext>
                  </a:extLst>
                </a:gridCol>
              </a:tblGrid>
              <a:tr h="305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954633"/>
                  </a:ext>
                </a:extLst>
              </a:tr>
              <a:tr h="31043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6922147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4926208"/>
                  </a:ext>
                </a:extLst>
              </a:tr>
              <a:tr h="49350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7703018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3372280"/>
                  </a:ext>
                </a:extLst>
              </a:tr>
              <a:tr h="334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425845"/>
                  </a:ext>
                </a:extLst>
              </a:tr>
              <a:tr h="46166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076757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89348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105433"/>
                  </a:ext>
                </a:extLst>
              </a:tr>
              <a:tr h="7004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775734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993324"/>
                  </a:ext>
                </a:extLst>
              </a:tr>
              <a:tr h="15593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9512862"/>
                  </a:ext>
                </a:extLst>
              </a:tr>
              <a:tr h="48554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8910225"/>
                  </a:ext>
                </a:extLst>
              </a:tr>
              <a:tr h="85965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25" marR="6825" marT="68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080129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197936"/>
              </p:ext>
            </p:extLst>
          </p:nvPr>
        </p:nvGraphicFramePr>
        <p:xfrm>
          <a:off x="4423590" y="1398822"/>
          <a:ext cx="7525394" cy="47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88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79623" y="283047"/>
            <a:ext cx="8124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Programas de Estudio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endParaRPr lang="es-E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defRPr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36684"/>
              </p:ext>
            </p:extLst>
          </p:nvPr>
        </p:nvGraphicFramePr>
        <p:xfrm>
          <a:off x="508348" y="1272974"/>
          <a:ext cx="3875760" cy="3615234"/>
        </p:xfrm>
        <a:graphic>
          <a:graphicData uri="http://schemas.openxmlformats.org/drawingml/2006/table">
            <a:tbl>
              <a:tblPr/>
              <a:tblGrid>
                <a:gridCol w="957197">
                  <a:extLst>
                    <a:ext uri="{9D8B030D-6E8A-4147-A177-3AD203B41FA5}">
                      <a16:colId xmlns:a16="http://schemas.microsoft.com/office/drawing/2014/main" xmlns="" val="2802872656"/>
                    </a:ext>
                  </a:extLst>
                </a:gridCol>
                <a:gridCol w="593107">
                  <a:extLst>
                    <a:ext uri="{9D8B030D-6E8A-4147-A177-3AD203B41FA5}">
                      <a16:colId xmlns:a16="http://schemas.microsoft.com/office/drawing/2014/main" xmlns="" val="3033427135"/>
                    </a:ext>
                  </a:extLst>
                </a:gridCol>
                <a:gridCol w="775152">
                  <a:extLst>
                    <a:ext uri="{9D8B030D-6E8A-4147-A177-3AD203B41FA5}">
                      <a16:colId xmlns:a16="http://schemas.microsoft.com/office/drawing/2014/main" xmlns="" val="3004102519"/>
                    </a:ext>
                  </a:extLst>
                </a:gridCol>
                <a:gridCol w="775152">
                  <a:extLst>
                    <a:ext uri="{9D8B030D-6E8A-4147-A177-3AD203B41FA5}">
                      <a16:colId xmlns:a16="http://schemas.microsoft.com/office/drawing/2014/main" xmlns="" val="2999367397"/>
                    </a:ext>
                  </a:extLst>
                </a:gridCol>
                <a:gridCol w="775152">
                  <a:extLst>
                    <a:ext uri="{9D8B030D-6E8A-4147-A177-3AD203B41FA5}">
                      <a16:colId xmlns:a16="http://schemas.microsoft.com/office/drawing/2014/main" xmlns="" val="1190818053"/>
                    </a:ext>
                  </a:extLst>
                </a:gridCol>
              </a:tblGrid>
              <a:tr h="2219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7327822"/>
                  </a:ext>
                </a:extLst>
              </a:tr>
              <a:tr h="51040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4849637"/>
                  </a:ext>
                </a:extLst>
              </a:tr>
              <a:tr h="221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</a:t>
                      </a:r>
                      <a:endParaRPr lang="es-MX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104169"/>
                  </a:ext>
                </a:extLst>
              </a:tr>
              <a:tr h="67683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705271"/>
                  </a:ext>
                </a:extLst>
              </a:tr>
              <a:tr h="221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8845583"/>
                  </a:ext>
                </a:extLst>
              </a:tr>
              <a:tr h="34396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290995"/>
                  </a:ext>
                </a:extLst>
              </a:tr>
              <a:tr h="51040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0299233"/>
                  </a:ext>
                </a:extLst>
              </a:tr>
              <a:tr h="221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7871406"/>
                  </a:ext>
                </a:extLst>
              </a:tr>
              <a:tr h="5325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889193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514274"/>
              </p:ext>
            </p:extLst>
          </p:nvPr>
        </p:nvGraphicFramePr>
        <p:xfrm>
          <a:off x="4856205" y="984512"/>
          <a:ext cx="6660292" cy="486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47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27848" y="799846"/>
            <a:ext cx="542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A. INDICADORES INSTITUCIONALES DE  CALIDAD </a:t>
            </a:r>
            <a:endParaRPr lang="es-MX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09561" y="2192215"/>
            <a:ext cx="97046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smtClean="0"/>
              <a:t>Ingreso</a:t>
            </a:r>
          </a:p>
          <a:p>
            <a:pPr marL="342900" indent="-342900">
              <a:buAutoNum type="arabicPeriod"/>
            </a:pPr>
            <a:r>
              <a:rPr lang="es-MX" dirty="0" smtClean="0"/>
              <a:t>Matrícula</a:t>
            </a:r>
          </a:p>
          <a:p>
            <a:pPr marL="342900" indent="-342900">
              <a:buAutoNum type="arabicPeriod"/>
            </a:pPr>
            <a:r>
              <a:rPr lang="es-MX" dirty="0" smtClean="0"/>
              <a:t>Porcentaje de alumnos acreditados</a:t>
            </a:r>
          </a:p>
          <a:p>
            <a:pPr marL="342900" indent="-342900">
              <a:buAutoNum type="arabicPeriod"/>
            </a:pPr>
            <a:r>
              <a:rPr lang="es-MX" dirty="0" smtClean="0"/>
              <a:t>Porcentaje de regularización </a:t>
            </a:r>
          </a:p>
          <a:p>
            <a:pPr marL="342900" indent="-342900">
              <a:buAutoNum type="arabicPeriod"/>
            </a:pPr>
            <a:r>
              <a:rPr lang="es-MX" dirty="0" smtClean="0"/>
              <a:t>Promedio Cuatrimestral de aprovechamiento general </a:t>
            </a:r>
          </a:p>
          <a:p>
            <a:pPr marL="342900" indent="-342900">
              <a:buFontTx/>
              <a:buAutoNum type="arabicPeriod"/>
            </a:pPr>
            <a:r>
              <a:rPr lang="es-ES" dirty="0"/>
              <a:t>% de Eficiencia Terminal con Cohorte </a:t>
            </a:r>
            <a:r>
              <a:rPr lang="es-ES" dirty="0" smtClean="0"/>
              <a:t>Generacional </a:t>
            </a:r>
            <a:endParaRPr lang="es-ES" sz="1600" dirty="0" smtClean="0"/>
          </a:p>
          <a:p>
            <a:pPr marL="342900" indent="-342900">
              <a:buFontTx/>
              <a:buAutoNum type="arabicPeriod"/>
            </a:pPr>
            <a:r>
              <a:rPr lang="es-ES" dirty="0"/>
              <a:t>Promedio de egreso con cohorte </a:t>
            </a:r>
            <a:r>
              <a:rPr lang="es-ES" dirty="0" smtClean="0"/>
              <a:t>generacional </a:t>
            </a:r>
            <a:endParaRPr lang="es-ES" sz="1600" dirty="0" smtClean="0"/>
          </a:p>
          <a:p>
            <a:pPr marL="342900" indent="-342900">
              <a:buFontTx/>
              <a:buAutoNum type="arabicPeriod"/>
            </a:pPr>
            <a:r>
              <a:rPr lang="es-ES" dirty="0" smtClean="0"/>
              <a:t>% de PTC con reconocimiento al Perfil deseable por PROMEP </a:t>
            </a:r>
            <a:endParaRPr lang="es-ES" sz="1600" dirty="0" smtClean="0"/>
          </a:p>
          <a:p>
            <a:pPr marL="342900" indent="-342900">
              <a:buFontTx/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endParaRPr lang="es-MX" dirty="0" smtClean="0"/>
          </a:p>
          <a:p>
            <a:endParaRPr lang="es-MX" dirty="0" smtClean="0"/>
          </a:p>
          <a:p>
            <a:pPr marL="342900" indent="-342900">
              <a:buAutoNum type="arabicPeriod"/>
            </a:pPr>
            <a:endParaRPr lang="es-MX" dirty="0" smtClean="0"/>
          </a:p>
          <a:p>
            <a:pPr marL="342900" indent="-3429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97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200" y="240435"/>
            <a:ext cx="1098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lvl="0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</a:t>
            </a:r>
          </a:p>
          <a:p>
            <a:pPr marL="526839" lvl="0" algn="ctr"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 </a:t>
            </a:r>
          </a:p>
          <a:p>
            <a:pPr marL="526839" lvl="0" algn="ctr">
              <a:defRPr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9" y="250985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35700"/>
              </p:ext>
            </p:extLst>
          </p:nvPr>
        </p:nvGraphicFramePr>
        <p:xfrm>
          <a:off x="373039" y="1473328"/>
          <a:ext cx="3656585" cy="3052122"/>
        </p:xfrm>
        <a:graphic>
          <a:graphicData uri="http://schemas.openxmlformats.org/drawingml/2006/table">
            <a:tbl>
              <a:tblPr/>
              <a:tblGrid>
                <a:gridCol w="1017350">
                  <a:extLst>
                    <a:ext uri="{9D8B030D-6E8A-4147-A177-3AD203B41FA5}">
                      <a16:colId xmlns:a16="http://schemas.microsoft.com/office/drawing/2014/main" xmlns="" val="4196617204"/>
                    </a:ext>
                  </a:extLst>
                </a:gridCol>
                <a:gridCol w="638827">
                  <a:extLst>
                    <a:ext uri="{9D8B030D-6E8A-4147-A177-3AD203B41FA5}">
                      <a16:colId xmlns:a16="http://schemas.microsoft.com/office/drawing/2014/main" xmlns="" val="4035672935"/>
                    </a:ext>
                  </a:extLst>
                </a:gridCol>
                <a:gridCol w="537774">
                  <a:extLst>
                    <a:ext uri="{9D8B030D-6E8A-4147-A177-3AD203B41FA5}">
                      <a16:colId xmlns:a16="http://schemas.microsoft.com/office/drawing/2014/main" xmlns="" val="2515115553"/>
                    </a:ext>
                  </a:extLst>
                </a:gridCol>
                <a:gridCol w="731317">
                  <a:extLst>
                    <a:ext uri="{9D8B030D-6E8A-4147-A177-3AD203B41FA5}">
                      <a16:colId xmlns:a16="http://schemas.microsoft.com/office/drawing/2014/main" xmlns="" val="3033765642"/>
                    </a:ext>
                  </a:extLst>
                </a:gridCol>
                <a:gridCol w="731317">
                  <a:extLst>
                    <a:ext uri="{9D8B030D-6E8A-4147-A177-3AD203B41FA5}">
                      <a16:colId xmlns:a16="http://schemas.microsoft.com/office/drawing/2014/main" xmlns="" val="1602828689"/>
                    </a:ext>
                  </a:extLst>
                </a:gridCol>
              </a:tblGrid>
              <a:tr h="3290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2016 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2017 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1351900"/>
                  </a:ext>
                </a:extLst>
              </a:tr>
              <a:tr h="390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778432"/>
                  </a:ext>
                </a:extLst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797249"/>
                  </a:ext>
                </a:extLst>
              </a:tr>
              <a:tr h="61083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6718910"/>
                  </a:ext>
                </a:extLst>
              </a:tr>
              <a:tr h="250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6821011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001997"/>
                  </a:ext>
                </a:extLst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311780"/>
                  </a:ext>
                </a:extLst>
              </a:tr>
              <a:tr h="21893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3667454"/>
                  </a:ext>
                </a:extLst>
              </a:tr>
              <a:tr h="4974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926185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14130"/>
              </p:ext>
            </p:extLst>
          </p:nvPr>
        </p:nvGraphicFramePr>
        <p:xfrm>
          <a:off x="5084161" y="1558431"/>
          <a:ext cx="5038725" cy="314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4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200" y="240435"/>
            <a:ext cx="1098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lvl="0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</a:t>
            </a:r>
          </a:p>
          <a:p>
            <a:pPr marL="526839" lvl="0" algn="ctr"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 </a:t>
            </a:r>
          </a:p>
          <a:p>
            <a:pPr marL="526839" lvl="0" algn="ctr">
              <a:defRPr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9" y="250985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86388"/>
              </p:ext>
            </p:extLst>
          </p:nvPr>
        </p:nvGraphicFramePr>
        <p:xfrm>
          <a:off x="562163" y="1588141"/>
          <a:ext cx="3321068" cy="4261515"/>
        </p:xfrm>
        <a:graphic>
          <a:graphicData uri="http://schemas.openxmlformats.org/drawingml/2006/table">
            <a:tbl>
              <a:tblPr/>
              <a:tblGrid>
                <a:gridCol w="981629">
                  <a:extLst>
                    <a:ext uri="{9D8B030D-6E8A-4147-A177-3AD203B41FA5}">
                      <a16:colId xmlns:a16="http://schemas.microsoft.com/office/drawing/2014/main" xmlns="" val="3711179092"/>
                    </a:ext>
                  </a:extLst>
                </a:gridCol>
                <a:gridCol w="712520">
                  <a:extLst>
                    <a:ext uri="{9D8B030D-6E8A-4147-A177-3AD203B41FA5}">
                      <a16:colId xmlns:a16="http://schemas.microsoft.com/office/drawing/2014/main" xmlns="" val="111066426"/>
                    </a:ext>
                  </a:extLst>
                </a:gridCol>
                <a:gridCol w="890649">
                  <a:extLst>
                    <a:ext uri="{9D8B030D-6E8A-4147-A177-3AD203B41FA5}">
                      <a16:colId xmlns:a16="http://schemas.microsoft.com/office/drawing/2014/main" xmlns="" val="4152569578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99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8118374"/>
                  </a:ext>
                </a:extLst>
              </a:tr>
              <a:tr h="57486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55412"/>
                  </a:ext>
                </a:extLst>
              </a:tr>
              <a:tr h="3874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0758046"/>
                  </a:ext>
                </a:extLst>
              </a:tr>
              <a:tr h="76232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1425883"/>
                  </a:ext>
                </a:extLst>
              </a:tr>
              <a:tr h="249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0247994"/>
                  </a:ext>
                </a:extLst>
              </a:tr>
              <a:tr h="3874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0369561"/>
                  </a:ext>
                </a:extLst>
              </a:tr>
              <a:tr h="57486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2288811"/>
                  </a:ext>
                </a:extLst>
              </a:tr>
              <a:tr h="249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3077111"/>
                  </a:ext>
                </a:extLst>
              </a:tr>
              <a:tr h="6748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20831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262906"/>
              </p:ext>
            </p:extLst>
          </p:nvPr>
        </p:nvGraphicFramePr>
        <p:xfrm>
          <a:off x="4718479" y="1462795"/>
          <a:ext cx="6635321" cy="427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35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alumnos que evaluaron a sus docentes por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17758"/>
              </p:ext>
            </p:extLst>
          </p:nvPr>
        </p:nvGraphicFramePr>
        <p:xfrm>
          <a:off x="638826" y="1626378"/>
          <a:ext cx="4371585" cy="2968106"/>
        </p:xfrm>
        <a:graphic>
          <a:graphicData uri="http://schemas.openxmlformats.org/drawingml/2006/table">
            <a:tbl>
              <a:tblPr firstRow="1" firstCol="1" bandRow="1"/>
              <a:tblGrid>
                <a:gridCol w="978807">
                  <a:extLst>
                    <a:ext uri="{9D8B030D-6E8A-4147-A177-3AD203B41FA5}">
                      <a16:colId xmlns:a16="http://schemas.microsoft.com/office/drawing/2014/main" xmlns="" val="2966224036"/>
                    </a:ext>
                  </a:extLst>
                </a:gridCol>
                <a:gridCol w="521001">
                  <a:extLst>
                    <a:ext uri="{9D8B030D-6E8A-4147-A177-3AD203B41FA5}">
                      <a16:colId xmlns:a16="http://schemas.microsoft.com/office/drawing/2014/main" xmlns="" val="1235568365"/>
                    </a:ext>
                  </a:extLst>
                </a:gridCol>
                <a:gridCol w="683573">
                  <a:extLst>
                    <a:ext uri="{9D8B030D-6E8A-4147-A177-3AD203B41FA5}">
                      <a16:colId xmlns:a16="http://schemas.microsoft.com/office/drawing/2014/main" xmlns="" val="1649047540"/>
                    </a:ext>
                  </a:extLst>
                </a:gridCol>
                <a:gridCol w="752557">
                  <a:extLst>
                    <a:ext uri="{9D8B030D-6E8A-4147-A177-3AD203B41FA5}">
                      <a16:colId xmlns:a16="http://schemas.microsoft.com/office/drawing/2014/main" xmlns="" val="3096791395"/>
                    </a:ext>
                  </a:extLst>
                </a:gridCol>
                <a:gridCol w="683573">
                  <a:extLst>
                    <a:ext uri="{9D8B030D-6E8A-4147-A177-3AD203B41FA5}">
                      <a16:colId xmlns:a16="http://schemas.microsoft.com/office/drawing/2014/main" xmlns="" val="3765188100"/>
                    </a:ext>
                  </a:extLst>
                </a:gridCol>
                <a:gridCol w="752074">
                  <a:extLst>
                    <a:ext uri="{9D8B030D-6E8A-4147-A177-3AD203B41FA5}">
                      <a16:colId xmlns:a16="http://schemas.microsoft.com/office/drawing/2014/main" xmlns="" val="1444616425"/>
                    </a:ext>
                  </a:extLst>
                </a:gridCol>
              </a:tblGrid>
              <a:tr h="773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PE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Total de Alumnos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Alumnos que Evaluaron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Alumnos que no Evaluaron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 de Alumnos que </a:t>
                      </a:r>
                      <a:r>
                        <a:rPr lang="es-MX" sz="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Evaluaron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 de Alumnos que no  Evaluaron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048990"/>
                  </a:ext>
                </a:extLst>
              </a:tr>
              <a:tr h="46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TSU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1251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1180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71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589617"/>
                  </a:ext>
                </a:extLst>
              </a:tr>
              <a:tr h="46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Ing./Lic.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479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476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739624"/>
                  </a:ext>
                </a:extLst>
              </a:tr>
              <a:tr h="63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Ing. Técnica en Seguridad e Inocuidad A.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4976850"/>
                  </a:ext>
                </a:extLst>
              </a:tr>
              <a:tr h="63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de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Alumnos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1748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1669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6091724"/>
                  </a:ext>
                </a:extLst>
              </a:tr>
            </a:tbl>
          </a:graphicData>
        </a:graphic>
      </p:graphicFrame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96" y="1626379"/>
            <a:ext cx="5379881" cy="421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6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328925"/>
            <a:ext cx="74207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INDICADORES INSTITUCIONALES DE CALIDAD  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Técnica en Seguridad e Inocuidad Alimentaria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Indicadores Institucionales de Calidad 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cxnSp>
        <p:nvCxnSpPr>
          <p:cNvPr id="24" name="3 Conector recto"/>
          <p:cNvCxnSpPr>
            <a:cxnSpLocks/>
          </p:cNvCxnSpPr>
          <p:nvPr/>
        </p:nvCxnSpPr>
        <p:spPr>
          <a:xfrm flipV="1">
            <a:off x="3148013" y="7488238"/>
            <a:ext cx="14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29" y="1508209"/>
            <a:ext cx="8620341" cy="38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0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328925"/>
            <a:ext cx="74207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INDICADORES INSTITUCIONALES DE CALIDAD  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Técnica en Seguridad e Inocuidad Alimentaria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Indicadores de Proceso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cxnSp>
        <p:nvCxnSpPr>
          <p:cNvPr id="24" name="3 Conector recto"/>
          <p:cNvCxnSpPr>
            <a:cxnSpLocks/>
          </p:cNvCxnSpPr>
          <p:nvPr/>
        </p:nvCxnSpPr>
        <p:spPr>
          <a:xfrm flipV="1">
            <a:off x="3148013" y="7488238"/>
            <a:ext cx="14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90" y="1649928"/>
            <a:ext cx="9997924" cy="39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93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EVALUACIÓN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DESEMPEÑO ACADÉMICO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Docente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ivel TSU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5038"/>
              </p:ext>
            </p:extLst>
          </p:nvPr>
        </p:nvGraphicFramePr>
        <p:xfrm>
          <a:off x="351820" y="1552117"/>
          <a:ext cx="5151548" cy="3601850"/>
        </p:xfrm>
        <a:graphic>
          <a:graphicData uri="http://schemas.openxmlformats.org/drawingml/2006/table">
            <a:tbl>
              <a:tblPr firstRow="1" firstCol="1" bandRow="1"/>
              <a:tblGrid>
                <a:gridCol w="2255076">
                  <a:extLst>
                    <a:ext uri="{9D8B030D-6E8A-4147-A177-3AD203B41FA5}">
                      <a16:colId xmlns:a16="http://schemas.microsoft.com/office/drawing/2014/main" xmlns="" val="4184415534"/>
                    </a:ext>
                  </a:extLst>
                </a:gridCol>
                <a:gridCol w="676406">
                  <a:extLst>
                    <a:ext uri="{9D8B030D-6E8A-4147-A177-3AD203B41FA5}">
                      <a16:colId xmlns:a16="http://schemas.microsoft.com/office/drawing/2014/main" xmlns="" val="3758875107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xmlns="" val="3553351326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xmlns="" val="3294335944"/>
                    </a:ext>
                  </a:extLst>
                </a:gridCol>
                <a:gridCol w="588724">
                  <a:extLst>
                    <a:ext uri="{9D8B030D-6E8A-4147-A177-3AD203B41FA5}">
                      <a16:colId xmlns:a16="http://schemas.microsoft.com/office/drawing/2014/main" xmlns="" val="4717379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2948774114"/>
                    </a:ext>
                  </a:extLst>
                </a:gridCol>
              </a:tblGrid>
              <a:tr h="501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Programa Educativo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No. De Docentes  Evaluados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Nivel  Satisfactorio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Nivel Regular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 Nivel Satisfactorio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 Nivel Regular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796911"/>
                  </a:ext>
                </a:extLst>
              </a:tr>
              <a:tr h="31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Administración   (Formulación y Evaluación de Proyectos)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0200940"/>
                  </a:ext>
                </a:extLst>
              </a:tr>
              <a:tr h="367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Mecatrónica  (Instalaciones Eléctricas Eficientes y Automatización)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8775840"/>
                  </a:ext>
                </a:extLst>
              </a:tr>
              <a:tr h="367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Tecnologías de la Información y Comunicación (Sistemas informáticos))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6585567"/>
                  </a:ext>
                </a:extLst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Tecnologías de la Información (</a:t>
                      </a: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Desarrollo de Software Multiplataforma)</a:t>
                      </a: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1570842"/>
                  </a:ext>
                </a:extLst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Energías Renovables (Área calidad y ahorro de energía)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8851335"/>
                  </a:ext>
                </a:extLst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Mecánica (industrial)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6263851"/>
                  </a:ext>
                </a:extLst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Procesos Alimentarios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189502"/>
                  </a:ext>
                </a:extLst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Turismo (Tsu) (Hotelería y Desarrollo de productos alternativos)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4221876"/>
                  </a:ext>
                </a:extLst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Gastronomía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1418632"/>
                  </a:ext>
                </a:extLst>
              </a:tr>
              <a:tr h="3678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*El Total de docentes es aproximado ya que algunos imparten clases en más de un programa educativo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1757024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599262"/>
              </p:ext>
            </p:extLst>
          </p:nvPr>
        </p:nvGraphicFramePr>
        <p:xfrm>
          <a:off x="5503368" y="1406563"/>
          <a:ext cx="6372226" cy="370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95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evaluación docente nivel Ing./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49534"/>
              </p:ext>
            </p:extLst>
          </p:nvPr>
        </p:nvGraphicFramePr>
        <p:xfrm>
          <a:off x="687731" y="1903660"/>
          <a:ext cx="4836247" cy="3122698"/>
        </p:xfrm>
        <a:graphic>
          <a:graphicData uri="http://schemas.openxmlformats.org/drawingml/2006/table">
            <a:tbl>
              <a:tblPr firstRow="1" firstCol="1" bandRow="1"/>
              <a:tblGrid>
                <a:gridCol w="1516850">
                  <a:extLst>
                    <a:ext uri="{9D8B030D-6E8A-4147-A177-3AD203B41FA5}">
                      <a16:colId xmlns:a16="http://schemas.microsoft.com/office/drawing/2014/main" xmlns="" val="2116449737"/>
                    </a:ext>
                  </a:extLst>
                </a:gridCol>
                <a:gridCol w="676405">
                  <a:extLst>
                    <a:ext uri="{9D8B030D-6E8A-4147-A177-3AD203B41FA5}">
                      <a16:colId xmlns:a16="http://schemas.microsoft.com/office/drawing/2014/main" xmlns="" val="2033784231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xmlns="" val="128008112"/>
                    </a:ext>
                  </a:extLst>
                </a:gridCol>
                <a:gridCol w="538619">
                  <a:extLst>
                    <a:ext uri="{9D8B030D-6E8A-4147-A177-3AD203B41FA5}">
                      <a16:colId xmlns:a16="http://schemas.microsoft.com/office/drawing/2014/main" xmlns="" val="1059610549"/>
                    </a:ext>
                  </a:extLst>
                </a:gridCol>
                <a:gridCol w="739160">
                  <a:extLst>
                    <a:ext uri="{9D8B030D-6E8A-4147-A177-3AD203B41FA5}">
                      <a16:colId xmlns:a16="http://schemas.microsoft.com/office/drawing/2014/main" xmlns="" val="198630766"/>
                    </a:ext>
                  </a:extLst>
                </a:gridCol>
                <a:gridCol w="576073">
                  <a:extLst>
                    <a:ext uri="{9D8B030D-6E8A-4147-A177-3AD203B41FA5}">
                      <a16:colId xmlns:a16="http://schemas.microsoft.com/office/drawing/2014/main" xmlns="" val="1036849429"/>
                    </a:ext>
                  </a:extLst>
                </a:gridCol>
              </a:tblGrid>
              <a:tr h="543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Programa Educativo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No. de Docentes  Evaluados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Nivel  Satisfactorio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Nivel Regular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 Nivel Satisfactorio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 Nivel Regular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132421"/>
                  </a:ext>
                </a:extLst>
              </a:tr>
              <a:tr h="3621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Desarrollo empresarial de Proyectos Sustentables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9143121"/>
                  </a:ext>
                </a:extLst>
              </a:tr>
              <a:tr h="2334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En Energías Renovables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3569631"/>
                  </a:ext>
                </a:extLst>
              </a:tr>
              <a:tr h="181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En Mecatrónica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2557053"/>
                  </a:ext>
                </a:extLst>
              </a:tr>
              <a:tr h="2334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En Metalmecánica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644204"/>
                  </a:ext>
                </a:extLst>
              </a:tr>
              <a:tr h="3527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En procesos Bioalimentarios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7619916"/>
                  </a:ext>
                </a:extLst>
              </a:tr>
              <a:tr h="386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 En Tecnologías de la Información. Y Comunicación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5927894"/>
                  </a:ext>
                </a:extLst>
              </a:tr>
              <a:tr h="3621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En Desarrollo Turístico Sustentable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186125"/>
                  </a:ext>
                </a:extLst>
              </a:tr>
              <a:tr h="181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En Gastronomía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0421607"/>
                  </a:ext>
                </a:extLst>
              </a:tr>
              <a:tr h="2334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Técnica en Seguridad e Inocuidad.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094245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303340"/>
              </p:ext>
            </p:extLst>
          </p:nvPr>
        </p:nvGraphicFramePr>
        <p:xfrm>
          <a:off x="5610166" y="1521676"/>
          <a:ext cx="5967414" cy="430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Visitas Industriales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0281"/>
              </p:ext>
            </p:extLst>
          </p:nvPr>
        </p:nvGraphicFramePr>
        <p:xfrm>
          <a:off x="582852" y="1274854"/>
          <a:ext cx="4314826" cy="5124895"/>
        </p:xfrm>
        <a:graphic>
          <a:graphicData uri="http://schemas.openxmlformats.org/drawingml/2006/table">
            <a:tbl>
              <a:tblPr firstRow="1" firstCol="1" bandRow="1"/>
              <a:tblGrid>
                <a:gridCol w="1370229">
                  <a:extLst>
                    <a:ext uri="{9D8B030D-6E8A-4147-A177-3AD203B41FA5}">
                      <a16:colId xmlns:a16="http://schemas.microsoft.com/office/drawing/2014/main" xmlns="" val="299073060"/>
                    </a:ext>
                  </a:extLst>
                </a:gridCol>
                <a:gridCol w="913964">
                  <a:extLst>
                    <a:ext uri="{9D8B030D-6E8A-4147-A177-3AD203B41FA5}">
                      <a16:colId xmlns:a16="http://schemas.microsoft.com/office/drawing/2014/main" xmlns="" val="2467700037"/>
                    </a:ext>
                  </a:extLst>
                </a:gridCol>
                <a:gridCol w="913964">
                  <a:extLst>
                    <a:ext uri="{9D8B030D-6E8A-4147-A177-3AD203B41FA5}">
                      <a16:colId xmlns:a16="http://schemas.microsoft.com/office/drawing/2014/main" xmlns="" val="4205068174"/>
                    </a:ext>
                  </a:extLst>
                </a:gridCol>
                <a:gridCol w="1116669">
                  <a:extLst>
                    <a:ext uri="{9D8B030D-6E8A-4147-A177-3AD203B41FA5}">
                      <a16:colId xmlns:a16="http://schemas.microsoft.com/office/drawing/2014/main" xmlns="" val="2765377402"/>
                    </a:ext>
                  </a:extLst>
                </a:gridCol>
              </a:tblGrid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NO. DE  VISITAS SOLICITADAS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NO. DE  VISITAS REALIZADAS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NO. DE PARTICIPANTES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225303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TSU e  Ingeniería en TIC.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248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8706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Administración y Evaluación de Proyectos e IDEPS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392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045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TSU en Mecánica e Ing. en  Metalmecánica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9514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Turismo, Gastronomía, Desarrollo Turístico Sustentable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219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TSU en PROCAL, Ing. en  PROBIO, Licencia Profesional en Seguridad e Inocuidad Alimentaria.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7666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TSU  e Ingeniería en Mecatrónica, TSU e  Ingeniería en Energías Renovables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314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0920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1859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353562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591135"/>
              </p:ext>
            </p:extLst>
          </p:nvPr>
        </p:nvGraphicFramePr>
        <p:xfrm>
          <a:off x="5240996" y="1615647"/>
          <a:ext cx="6720418" cy="467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9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Ingreso,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TSU 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58541"/>
              </p:ext>
            </p:extLst>
          </p:nvPr>
        </p:nvGraphicFramePr>
        <p:xfrm>
          <a:off x="351820" y="1471560"/>
          <a:ext cx="3067785" cy="5066658"/>
        </p:xfrm>
        <a:graphic>
          <a:graphicData uri="http://schemas.openxmlformats.org/drawingml/2006/table">
            <a:tbl>
              <a:tblPr/>
              <a:tblGrid>
                <a:gridCol w="863205">
                  <a:extLst>
                    <a:ext uri="{9D8B030D-6E8A-4147-A177-3AD203B41FA5}">
                      <a16:colId xmlns:a16="http://schemas.microsoft.com/office/drawing/2014/main" xmlns="" val="579779487"/>
                    </a:ext>
                  </a:extLst>
                </a:gridCol>
                <a:gridCol w="491256">
                  <a:extLst>
                    <a:ext uri="{9D8B030D-6E8A-4147-A177-3AD203B41FA5}">
                      <a16:colId xmlns:a16="http://schemas.microsoft.com/office/drawing/2014/main" xmlns="" val="65975656"/>
                    </a:ext>
                  </a:extLst>
                </a:gridCol>
                <a:gridCol w="639903">
                  <a:extLst>
                    <a:ext uri="{9D8B030D-6E8A-4147-A177-3AD203B41FA5}">
                      <a16:colId xmlns:a16="http://schemas.microsoft.com/office/drawing/2014/main" xmlns="" val="2072194011"/>
                    </a:ext>
                  </a:extLst>
                </a:gridCol>
                <a:gridCol w="639903">
                  <a:extLst>
                    <a:ext uri="{9D8B030D-6E8A-4147-A177-3AD203B41FA5}">
                      <a16:colId xmlns:a16="http://schemas.microsoft.com/office/drawing/2014/main" xmlns="" val="2464722792"/>
                    </a:ext>
                  </a:extLst>
                </a:gridCol>
                <a:gridCol w="433518">
                  <a:extLst>
                    <a:ext uri="{9D8B030D-6E8A-4147-A177-3AD203B41FA5}">
                      <a16:colId xmlns:a16="http://schemas.microsoft.com/office/drawing/2014/main" xmlns="" val="4000604562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532163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76899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448818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168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5579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6537784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298953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396944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4394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367122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351071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3771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471177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606707"/>
                  </a:ext>
                </a:extLst>
              </a:tr>
              <a:tr h="7278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8876312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0867"/>
              </p:ext>
            </p:extLst>
          </p:nvPr>
        </p:nvGraphicFramePr>
        <p:xfrm>
          <a:off x="4056105" y="1206377"/>
          <a:ext cx="7954663" cy="513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61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Ingreso,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29533"/>
              </p:ext>
            </p:extLst>
          </p:nvPr>
        </p:nvGraphicFramePr>
        <p:xfrm>
          <a:off x="351820" y="1536798"/>
          <a:ext cx="4078296" cy="3774239"/>
        </p:xfrm>
        <a:graphic>
          <a:graphicData uri="http://schemas.openxmlformats.org/drawingml/2006/table">
            <a:tbl>
              <a:tblPr/>
              <a:tblGrid>
                <a:gridCol w="897175">
                  <a:extLst>
                    <a:ext uri="{9D8B030D-6E8A-4147-A177-3AD203B41FA5}">
                      <a16:colId xmlns:a16="http://schemas.microsoft.com/office/drawing/2014/main" xmlns="" val="2585077147"/>
                    </a:ext>
                  </a:extLst>
                </a:gridCol>
                <a:gridCol w="734144">
                  <a:extLst>
                    <a:ext uri="{9D8B030D-6E8A-4147-A177-3AD203B41FA5}">
                      <a16:colId xmlns:a16="http://schemas.microsoft.com/office/drawing/2014/main" xmlns="" val="2938617048"/>
                    </a:ext>
                  </a:extLst>
                </a:gridCol>
                <a:gridCol w="815659">
                  <a:extLst>
                    <a:ext uri="{9D8B030D-6E8A-4147-A177-3AD203B41FA5}">
                      <a16:colId xmlns:a16="http://schemas.microsoft.com/office/drawing/2014/main" xmlns="" val="2810460892"/>
                    </a:ext>
                  </a:extLst>
                </a:gridCol>
                <a:gridCol w="815659">
                  <a:extLst>
                    <a:ext uri="{9D8B030D-6E8A-4147-A177-3AD203B41FA5}">
                      <a16:colId xmlns:a16="http://schemas.microsoft.com/office/drawing/2014/main" xmlns="" val="3897049984"/>
                    </a:ext>
                  </a:extLst>
                </a:gridCol>
                <a:gridCol w="815659">
                  <a:extLst>
                    <a:ext uri="{9D8B030D-6E8A-4147-A177-3AD203B41FA5}">
                      <a16:colId xmlns:a16="http://schemas.microsoft.com/office/drawing/2014/main" xmlns="" val="2990197872"/>
                    </a:ext>
                  </a:extLst>
                </a:gridCol>
              </a:tblGrid>
              <a:tr h="3414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095302"/>
                  </a:ext>
                </a:extLst>
              </a:tr>
              <a:tr h="47591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1470080"/>
                  </a:ext>
                </a:extLst>
              </a:tr>
              <a:tr h="32072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0208848"/>
                  </a:ext>
                </a:extLst>
              </a:tr>
              <a:tr h="67249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776363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2284220"/>
                  </a:ext>
                </a:extLst>
              </a:tr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404289"/>
                  </a:ext>
                </a:extLst>
              </a:tr>
              <a:tr h="50695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1802519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0882093"/>
                  </a:ext>
                </a:extLst>
              </a:tr>
              <a:tr h="6311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7973021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874839"/>
              </p:ext>
            </p:extLst>
          </p:nvPr>
        </p:nvGraphicFramePr>
        <p:xfrm>
          <a:off x="4663903" y="1206377"/>
          <a:ext cx="7185428" cy="472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53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Matrícula,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TSU 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45056"/>
              </p:ext>
            </p:extLst>
          </p:nvPr>
        </p:nvGraphicFramePr>
        <p:xfrm>
          <a:off x="351820" y="1471560"/>
          <a:ext cx="3067785" cy="5066658"/>
        </p:xfrm>
        <a:graphic>
          <a:graphicData uri="http://schemas.openxmlformats.org/drawingml/2006/table">
            <a:tbl>
              <a:tblPr/>
              <a:tblGrid>
                <a:gridCol w="863205">
                  <a:extLst>
                    <a:ext uri="{9D8B030D-6E8A-4147-A177-3AD203B41FA5}">
                      <a16:colId xmlns:a16="http://schemas.microsoft.com/office/drawing/2014/main" xmlns="" val="579779487"/>
                    </a:ext>
                  </a:extLst>
                </a:gridCol>
                <a:gridCol w="491256">
                  <a:extLst>
                    <a:ext uri="{9D8B030D-6E8A-4147-A177-3AD203B41FA5}">
                      <a16:colId xmlns:a16="http://schemas.microsoft.com/office/drawing/2014/main" xmlns="" val="65975656"/>
                    </a:ext>
                  </a:extLst>
                </a:gridCol>
                <a:gridCol w="639903">
                  <a:extLst>
                    <a:ext uri="{9D8B030D-6E8A-4147-A177-3AD203B41FA5}">
                      <a16:colId xmlns:a16="http://schemas.microsoft.com/office/drawing/2014/main" xmlns="" val="2072194011"/>
                    </a:ext>
                  </a:extLst>
                </a:gridCol>
                <a:gridCol w="639903">
                  <a:extLst>
                    <a:ext uri="{9D8B030D-6E8A-4147-A177-3AD203B41FA5}">
                      <a16:colId xmlns:a16="http://schemas.microsoft.com/office/drawing/2014/main" xmlns="" val="2464722792"/>
                    </a:ext>
                  </a:extLst>
                </a:gridCol>
                <a:gridCol w="433518">
                  <a:extLst>
                    <a:ext uri="{9D8B030D-6E8A-4147-A177-3AD203B41FA5}">
                      <a16:colId xmlns:a16="http://schemas.microsoft.com/office/drawing/2014/main" xmlns="" val="4000604562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532163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76899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448818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5579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6537784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298953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396944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4394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367122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351071"/>
                  </a:ext>
                </a:extLst>
              </a:tr>
              <a:tr h="24796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3771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224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471177"/>
                  </a:ext>
                </a:extLst>
              </a:tr>
              <a:tr h="487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159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606707"/>
                  </a:ext>
                </a:extLst>
              </a:tr>
              <a:tr h="7278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8876312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696516"/>
              </p:ext>
            </p:extLst>
          </p:nvPr>
        </p:nvGraphicFramePr>
        <p:xfrm>
          <a:off x="4468791" y="1206377"/>
          <a:ext cx="6904842" cy="524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42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Matrícula,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97521"/>
              </p:ext>
            </p:extLst>
          </p:nvPr>
        </p:nvGraphicFramePr>
        <p:xfrm>
          <a:off x="351820" y="1536798"/>
          <a:ext cx="4078296" cy="3774239"/>
        </p:xfrm>
        <a:graphic>
          <a:graphicData uri="http://schemas.openxmlformats.org/drawingml/2006/table">
            <a:tbl>
              <a:tblPr/>
              <a:tblGrid>
                <a:gridCol w="897175">
                  <a:extLst>
                    <a:ext uri="{9D8B030D-6E8A-4147-A177-3AD203B41FA5}">
                      <a16:colId xmlns:a16="http://schemas.microsoft.com/office/drawing/2014/main" xmlns="" val="2585077147"/>
                    </a:ext>
                  </a:extLst>
                </a:gridCol>
                <a:gridCol w="734144">
                  <a:extLst>
                    <a:ext uri="{9D8B030D-6E8A-4147-A177-3AD203B41FA5}">
                      <a16:colId xmlns:a16="http://schemas.microsoft.com/office/drawing/2014/main" xmlns="" val="2938617048"/>
                    </a:ext>
                  </a:extLst>
                </a:gridCol>
                <a:gridCol w="815659">
                  <a:extLst>
                    <a:ext uri="{9D8B030D-6E8A-4147-A177-3AD203B41FA5}">
                      <a16:colId xmlns:a16="http://schemas.microsoft.com/office/drawing/2014/main" xmlns="" val="2810460892"/>
                    </a:ext>
                  </a:extLst>
                </a:gridCol>
                <a:gridCol w="815659">
                  <a:extLst>
                    <a:ext uri="{9D8B030D-6E8A-4147-A177-3AD203B41FA5}">
                      <a16:colId xmlns:a16="http://schemas.microsoft.com/office/drawing/2014/main" xmlns="" val="3897049984"/>
                    </a:ext>
                  </a:extLst>
                </a:gridCol>
                <a:gridCol w="815659">
                  <a:extLst>
                    <a:ext uri="{9D8B030D-6E8A-4147-A177-3AD203B41FA5}">
                      <a16:colId xmlns:a16="http://schemas.microsoft.com/office/drawing/2014/main" xmlns="" val="2990197872"/>
                    </a:ext>
                  </a:extLst>
                </a:gridCol>
              </a:tblGrid>
              <a:tr h="3414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095302"/>
                  </a:ext>
                </a:extLst>
              </a:tr>
              <a:tr h="47591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1470080"/>
                  </a:ext>
                </a:extLst>
              </a:tr>
              <a:tr h="32072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0208848"/>
                  </a:ext>
                </a:extLst>
              </a:tr>
              <a:tr h="67249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776363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2284220"/>
                  </a:ext>
                </a:extLst>
              </a:tr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404289"/>
                  </a:ext>
                </a:extLst>
              </a:tr>
              <a:tr h="50695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1802519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0882093"/>
                  </a:ext>
                </a:extLst>
              </a:tr>
              <a:tr h="6311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797302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129726"/>
              </p:ext>
            </p:extLst>
          </p:nvPr>
        </p:nvGraphicFramePr>
        <p:xfrm>
          <a:off x="4759891" y="1206377"/>
          <a:ext cx="6939128" cy="523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18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TSU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70%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44507"/>
              </p:ext>
            </p:extLst>
          </p:nvPr>
        </p:nvGraphicFramePr>
        <p:xfrm>
          <a:off x="351820" y="1206377"/>
          <a:ext cx="3590788" cy="5420282"/>
        </p:xfrm>
        <a:graphic>
          <a:graphicData uri="http://schemas.openxmlformats.org/drawingml/2006/table">
            <a:tbl>
              <a:tblPr/>
              <a:tblGrid>
                <a:gridCol w="1113360">
                  <a:extLst>
                    <a:ext uri="{9D8B030D-6E8A-4147-A177-3AD203B41FA5}">
                      <a16:colId xmlns:a16="http://schemas.microsoft.com/office/drawing/2014/main" xmlns="" val="3055860996"/>
                    </a:ext>
                  </a:extLst>
                </a:gridCol>
                <a:gridCol w="469019">
                  <a:extLst>
                    <a:ext uri="{9D8B030D-6E8A-4147-A177-3AD203B41FA5}">
                      <a16:colId xmlns:a16="http://schemas.microsoft.com/office/drawing/2014/main" xmlns="" val="3655139058"/>
                    </a:ext>
                  </a:extLst>
                </a:gridCol>
                <a:gridCol w="717781">
                  <a:extLst>
                    <a:ext uri="{9D8B030D-6E8A-4147-A177-3AD203B41FA5}">
                      <a16:colId xmlns:a16="http://schemas.microsoft.com/office/drawing/2014/main" xmlns="" val="2824683307"/>
                    </a:ext>
                  </a:extLst>
                </a:gridCol>
                <a:gridCol w="624456">
                  <a:extLst>
                    <a:ext uri="{9D8B030D-6E8A-4147-A177-3AD203B41FA5}">
                      <a16:colId xmlns:a16="http://schemas.microsoft.com/office/drawing/2014/main" xmlns="" val="2345607750"/>
                    </a:ext>
                  </a:extLst>
                </a:gridCol>
                <a:gridCol w="666172">
                  <a:extLst>
                    <a:ext uri="{9D8B030D-6E8A-4147-A177-3AD203B41FA5}">
                      <a16:colId xmlns:a16="http://schemas.microsoft.com/office/drawing/2014/main" xmlns="" val="3318402025"/>
                    </a:ext>
                  </a:extLst>
                </a:gridCol>
              </a:tblGrid>
              <a:tr h="2906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420689"/>
                  </a:ext>
                </a:extLst>
              </a:tr>
              <a:tr h="3220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4216904"/>
                  </a:ext>
                </a:extLst>
              </a:tr>
              <a:tr h="1797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37.64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4791787"/>
                  </a:ext>
                </a:extLst>
              </a:tr>
              <a:tr h="47890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63.79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88.05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953167"/>
                  </a:ext>
                </a:extLst>
              </a:tr>
              <a:tr h="1797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54.64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1500184"/>
                  </a:ext>
                </a:extLst>
              </a:tr>
              <a:tr h="4135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4143164"/>
                  </a:ext>
                </a:extLst>
              </a:tr>
              <a:tr h="47890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424186"/>
                  </a:ext>
                </a:extLst>
              </a:tr>
              <a:tr h="3220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35.23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97.46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6083931"/>
                  </a:ext>
                </a:extLst>
              </a:tr>
              <a:tr h="1797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97.39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2217491"/>
                  </a:ext>
                </a:extLst>
              </a:tr>
              <a:tr h="635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670673"/>
                  </a:ext>
                </a:extLst>
              </a:tr>
              <a:tr h="3220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5892408"/>
                  </a:ext>
                </a:extLst>
              </a:tr>
              <a:tr h="1797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235320"/>
                  </a:ext>
                </a:extLst>
              </a:tr>
              <a:tr h="5483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06730"/>
                  </a:ext>
                </a:extLst>
              </a:tr>
              <a:tr h="8180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2055860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000664"/>
              </p:ext>
            </p:extLst>
          </p:nvPr>
        </p:nvGraphicFramePr>
        <p:xfrm>
          <a:off x="4084299" y="960155"/>
          <a:ext cx="7477223" cy="571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55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72862" y="438316"/>
            <a:ext cx="7186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 acreditados nivel Ing./Lic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Meta:70</a:t>
            </a: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222739" y="7559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99977"/>
              </p:ext>
            </p:extLst>
          </p:nvPr>
        </p:nvGraphicFramePr>
        <p:xfrm>
          <a:off x="602341" y="1562552"/>
          <a:ext cx="3468618" cy="3973955"/>
        </p:xfrm>
        <a:graphic>
          <a:graphicData uri="http://schemas.openxmlformats.org/drawingml/2006/table">
            <a:tbl>
              <a:tblPr/>
              <a:tblGrid>
                <a:gridCol w="938360">
                  <a:extLst>
                    <a:ext uri="{9D8B030D-6E8A-4147-A177-3AD203B41FA5}">
                      <a16:colId xmlns:a16="http://schemas.microsoft.com/office/drawing/2014/main" xmlns="" val="3675388795"/>
                    </a:ext>
                  </a:extLst>
                </a:gridCol>
                <a:gridCol w="509704">
                  <a:extLst>
                    <a:ext uri="{9D8B030D-6E8A-4147-A177-3AD203B41FA5}">
                      <a16:colId xmlns:a16="http://schemas.microsoft.com/office/drawing/2014/main" xmlns="" val="2548687907"/>
                    </a:ext>
                  </a:extLst>
                </a:gridCol>
                <a:gridCol w="673518">
                  <a:extLst>
                    <a:ext uri="{9D8B030D-6E8A-4147-A177-3AD203B41FA5}">
                      <a16:colId xmlns:a16="http://schemas.microsoft.com/office/drawing/2014/main" xmlns="" val="2051308813"/>
                    </a:ext>
                  </a:extLst>
                </a:gridCol>
                <a:gridCol w="673518">
                  <a:extLst>
                    <a:ext uri="{9D8B030D-6E8A-4147-A177-3AD203B41FA5}">
                      <a16:colId xmlns:a16="http://schemas.microsoft.com/office/drawing/2014/main" xmlns="" val="3665093165"/>
                    </a:ext>
                  </a:extLst>
                </a:gridCol>
                <a:gridCol w="673518">
                  <a:extLst>
                    <a:ext uri="{9D8B030D-6E8A-4147-A177-3AD203B41FA5}">
                      <a16:colId xmlns:a16="http://schemas.microsoft.com/office/drawing/2014/main" xmlns="" val="581425933"/>
                    </a:ext>
                  </a:extLst>
                </a:gridCol>
              </a:tblGrid>
              <a:tr h="34177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843149"/>
                  </a:ext>
                </a:extLst>
              </a:tr>
              <a:tr h="52458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175687"/>
                  </a:ext>
                </a:extLst>
              </a:tr>
              <a:tr h="35352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034265"/>
                  </a:ext>
                </a:extLst>
              </a:tr>
              <a:tr h="69564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84678"/>
                  </a:ext>
                </a:extLst>
              </a:tr>
              <a:tr h="2423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0992238"/>
                  </a:ext>
                </a:extLst>
              </a:tr>
              <a:tr h="35352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128937"/>
                  </a:ext>
                </a:extLst>
              </a:tr>
              <a:tr h="52458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096066"/>
                  </a:ext>
                </a:extLst>
              </a:tr>
              <a:tr h="2423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274504"/>
                  </a:ext>
                </a:extLst>
              </a:tr>
              <a:tr h="69564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3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756433"/>
              </p:ext>
            </p:extLst>
          </p:nvPr>
        </p:nvGraphicFramePr>
        <p:xfrm>
          <a:off x="4520150" y="1260358"/>
          <a:ext cx="6978743" cy="495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73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7699</TotalTime>
  <Words>2872</Words>
  <Application>Microsoft Office PowerPoint</Application>
  <PresentationFormat>Panorámica</PresentationFormat>
  <Paragraphs>1480</Paragraphs>
  <Slides>37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Tema de Office</vt:lpstr>
      <vt:lpstr>1_Tema de Office</vt:lpstr>
      <vt:lpstr>2_Tema de Office</vt:lpstr>
      <vt:lpstr>3_Tema de Office</vt:lpstr>
      <vt:lpstr>4_Tema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FLORES CANDANEDO</dc:creator>
  <cp:lastModifiedBy>YARAVITH BARRERA LOPEZ</cp:lastModifiedBy>
  <cp:revision>429</cp:revision>
  <cp:lastPrinted>2019-07-08T16:25:01Z</cp:lastPrinted>
  <dcterms:created xsi:type="dcterms:W3CDTF">2017-07-05T23:12:02Z</dcterms:created>
  <dcterms:modified xsi:type="dcterms:W3CDTF">2019-07-09T15:06:34Z</dcterms:modified>
</cp:coreProperties>
</file>